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4"/>
    <p:sldMasterId id="2147483774" r:id="rId5"/>
  </p:sldMasterIdLst>
  <p:notesMasterIdLst>
    <p:notesMasterId r:id="rId35"/>
  </p:notesMasterIdLst>
  <p:sldIdLst>
    <p:sldId id="256" r:id="rId6"/>
    <p:sldId id="257" r:id="rId7"/>
    <p:sldId id="266" r:id="rId8"/>
    <p:sldId id="258" r:id="rId9"/>
    <p:sldId id="259" r:id="rId10"/>
    <p:sldId id="260" r:id="rId11"/>
    <p:sldId id="265" r:id="rId12"/>
    <p:sldId id="261" r:id="rId13"/>
    <p:sldId id="268" r:id="rId14"/>
    <p:sldId id="289" r:id="rId15"/>
    <p:sldId id="290" r:id="rId16"/>
    <p:sldId id="269" r:id="rId17"/>
    <p:sldId id="274" r:id="rId18"/>
    <p:sldId id="270" r:id="rId19"/>
    <p:sldId id="285" r:id="rId20"/>
    <p:sldId id="271" r:id="rId21"/>
    <p:sldId id="272" r:id="rId22"/>
    <p:sldId id="275" r:id="rId23"/>
    <p:sldId id="276" r:id="rId24"/>
    <p:sldId id="277" r:id="rId25"/>
    <p:sldId id="278" r:id="rId26"/>
    <p:sldId id="284" r:id="rId27"/>
    <p:sldId id="279" r:id="rId28"/>
    <p:sldId id="280" r:id="rId29"/>
    <p:sldId id="282" r:id="rId30"/>
    <p:sldId id="262" r:id="rId31"/>
    <p:sldId id="263" r:id="rId32"/>
    <p:sldId id="286" r:id="rId33"/>
    <p:sldId id="264"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8464BB-E902-40C2-AA63-252E6B934FB8}" v="8" dt="2023-12-06T05:07:06.6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915" autoAdjust="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rdan Smelley" userId="a3cdb5355d7d999c" providerId="LiveId" clId="{A58464BB-E902-40C2-AA63-252E6B934FB8}"/>
    <pc:docChg chg="custSel delSld modSld">
      <pc:chgData name="Jordan Smelley" userId="a3cdb5355d7d999c" providerId="LiveId" clId="{A58464BB-E902-40C2-AA63-252E6B934FB8}" dt="2023-12-06T05:07:13.648" v="18"/>
      <pc:docMkLst>
        <pc:docMk/>
      </pc:docMkLst>
      <pc:sldChg chg="modSp modAnim">
        <pc:chgData name="Jordan Smelley" userId="a3cdb5355d7d999c" providerId="LiveId" clId="{A58464BB-E902-40C2-AA63-252E6B934FB8}" dt="2023-12-06T05:03:55.279" v="1" actId="20577"/>
        <pc:sldMkLst>
          <pc:docMk/>
          <pc:sldMk cId="2669396981" sldId="259"/>
        </pc:sldMkLst>
        <pc:spChg chg="mod">
          <ac:chgData name="Jordan Smelley" userId="a3cdb5355d7d999c" providerId="LiveId" clId="{A58464BB-E902-40C2-AA63-252E6B934FB8}" dt="2023-12-06T05:03:55.279" v="1" actId="20577"/>
          <ac:spMkLst>
            <pc:docMk/>
            <pc:sldMk cId="2669396981" sldId="259"/>
            <ac:spMk id="3" creationId="{FAB0909D-A889-4A68-A23E-626BDA744F44}"/>
          </ac:spMkLst>
        </pc:spChg>
      </pc:sldChg>
      <pc:sldChg chg="modSp mod modAnim">
        <pc:chgData name="Jordan Smelley" userId="a3cdb5355d7d999c" providerId="LiveId" clId="{A58464BB-E902-40C2-AA63-252E6B934FB8}" dt="2023-12-06T05:05:19.594" v="6" actId="27636"/>
        <pc:sldMkLst>
          <pc:docMk/>
          <pc:sldMk cId="3684524948" sldId="261"/>
        </pc:sldMkLst>
        <pc:spChg chg="mod">
          <ac:chgData name="Jordan Smelley" userId="a3cdb5355d7d999c" providerId="LiveId" clId="{A58464BB-E902-40C2-AA63-252E6B934FB8}" dt="2023-12-06T05:05:19.594" v="6" actId="27636"/>
          <ac:spMkLst>
            <pc:docMk/>
            <pc:sldMk cId="3684524948" sldId="261"/>
            <ac:spMk id="3" creationId="{A3A68F1B-E369-4A08-932F-AD4B7CF59A39}"/>
          </ac:spMkLst>
        </pc:spChg>
      </pc:sldChg>
      <pc:sldChg chg="delSp modSp mod delAnim modAnim">
        <pc:chgData name="Jordan Smelley" userId="a3cdb5355d7d999c" providerId="LiveId" clId="{A58464BB-E902-40C2-AA63-252E6B934FB8}" dt="2023-12-06T05:07:13.648" v="18"/>
        <pc:sldMkLst>
          <pc:docMk/>
          <pc:sldMk cId="2859436175" sldId="264"/>
        </pc:sldMkLst>
        <pc:spChg chg="del mod">
          <ac:chgData name="Jordan Smelley" userId="a3cdb5355d7d999c" providerId="LiveId" clId="{A58464BB-E902-40C2-AA63-252E6B934FB8}" dt="2023-12-06T05:06:41.546" v="10"/>
          <ac:spMkLst>
            <pc:docMk/>
            <pc:sldMk cId="2859436175" sldId="264"/>
            <ac:spMk id="7" creationId="{D97C59D4-ACD9-CB83-BDB4-269316ACAA91}"/>
          </ac:spMkLst>
        </pc:spChg>
        <pc:spChg chg="del mod">
          <ac:chgData name="Jordan Smelley" userId="a3cdb5355d7d999c" providerId="LiveId" clId="{A58464BB-E902-40C2-AA63-252E6B934FB8}" dt="2023-12-06T05:07:13.648" v="18"/>
          <ac:spMkLst>
            <pc:docMk/>
            <pc:sldMk cId="2859436175" sldId="264"/>
            <ac:spMk id="10" creationId="{32EAB447-A1A1-8DCA-3298-BC0E63916697}"/>
          </ac:spMkLst>
        </pc:spChg>
        <pc:picChg chg="del">
          <ac:chgData name="Jordan Smelley" userId="a3cdb5355d7d999c" providerId="LiveId" clId="{A58464BB-E902-40C2-AA63-252E6B934FB8}" dt="2023-12-06T05:06:41.546" v="8" actId="478"/>
          <ac:picMkLst>
            <pc:docMk/>
            <pc:sldMk cId="2859436175" sldId="264"/>
            <ac:picMk id="5" creationId="{C5FDF57E-CD59-B806-0028-426DE4AFB976}"/>
          </ac:picMkLst>
        </pc:picChg>
        <pc:picChg chg="del mod">
          <ac:chgData name="Jordan Smelley" userId="a3cdb5355d7d999c" providerId="LiveId" clId="{A58464BB-E902-40C2-AA63-252E6B934FB8}" dt="2023-12-06T05:07:00.719" v="14" actId="478"/>
          <ac:picMkLst>
            <pc:docMk/>
            <pc:sldMk cId="2859436175" sldId="264"/>
            <ac:picMk id="9" creationId="{9B3C425C-7988-6528-D3A2-E17653A471F7}"/>
          </ac:picMkLst>
        </pc:picChg>
      </pc:sldChg>
      <pc:sldChg chg="del">
        <pc:chgData name="Jordan Smelley" userId="a3cdb5355d7d999c" providerId="LiveId" clId="{A58464BB-E902-40C2-AA63-252E6B934FB8}" dt="2023-12-06T05:03:22.460" v="0" actId="2696"/>
        <pc:sldMkLst>
          <pc:docMk/>
          <pc:sldMk cId="2468619130" sldId="267"/>
        </pc:sldMkLst>
      </pc:sldChg>
      <pc:sldChg chg="del">
        <pc:chgData name="Jordan Smelley" userId="a3cdb5355d7d999c" providerId="LiveId" clId="{A58464BB-E902-40C2-AA63-252E6B934FB8}" dt="2023-12-06T05:04:56.298" v="2" actId="2696"/>
        <pc:sldMkLst>
          <pc:docMk/>
          <pc:sldMk cId="1229154506" sldId="27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F9B4A9-A6F9-409E-BBF3-9B34B3B90075}" type="datetimeFigureOut">
              <a:rPr lang="en-US" smtClean="0"/>
              <a:t>12/5/2023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A3A102-7958-41DA-AAEB-9EACA80BBB43}" type="slidenum">
              <a:rPr lang="en-US" smtClean="0"/>
              <a:t>‹#›</a:t>
            </a:fld>
            <a:endParaRPr lang="en-US"/>
          </a:p>
        </p:txBody>
      </p:sp>
    </p:spTree>
    <p:extLst>
      <p:ext uri="{BB962C8B-B14F-4D97-AF65-F5344CB8AC3E}">
        <p14:creationId xmlns:p14="http://schemas.microsoft.com/office/powerpoint/2010/main" val="2103193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Speech </a:t>
            </a:r>
            <a:r>
              <a:rPr lang="en-US"/>
              <a:t>Generating Device</a:t>
            </a:r>
          </a:p>
        </p:txBody>
      </p:sp>
      <p:sp>
        <p:nvSpPr>
          <p:cNvPr id="4" name="Slide Number Placeholder 3"/>
          <p:cNvSpPr>
            <a:spLocks noGrp="1"/>
          </p:cNvSpPr>
          <p:nvPr>
            <p:ph type="sldNum" sz="quarter" idx="5"/>
          </p:nvPr>
        </p:nvSpPr>
        <p:spPr/>
        <p:txBody>
          <a:bodyPr/>
          <a:lstStyle/>
          <a:p>
            <a:fld id="{DBA3A102-7958-41DA-AAEB-9EACA80BBB43}" type="slidenum">
              <a:rPr lang="en-US" smtClean="0"/>
              <a:t>8</a:t>
            </a:fld>
            <a:endParaRPr lang="en-US"/>
          </a:p>
        </p:txBody>
      </p:sp>
    </p:spTree>
    <p:extLst>
      <p:ext uri="{BB962C8B-B14F-4D97-AF65-F5344CB8AC3E}">
        <p14:creationId xmlns:p14="http://schemas.microsoft.com/office/powerpoint/2010/main" val="2471993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Speech </a:t>
            </a:r>
            <a:r>
              <a:rPr lang="en-US"/>
              <a:t>Generating Device</a:t>
            </a:r>
          </a:p>
        </p:txBody>
      </p:sp>
      <p:sp>
        <p:nvSpPr>
          <p:cNvPr id="4" name="Slide Number Placeholder 3"/>
          <p:cNvSpPr>
            <a:spLocks noGrp="1"/>
          </p:cNvSpPr>
          <p:nvPr>
            <p:ph type="sldNum" sz="quarter" idx="5"/>
          </p:nvPr>
        </p:nvSpPr>
        <p:spPr/>
        <p:txBody>
          <a:bodyPr/>
          <a:lstStyle/>
          <a:p>
            <a:fld id="{DBA3A102-7958-41DA-AAEB-9EACA80BBB43}" type="slidenum">
              <a:rPr lang="en-US" smtClean="0"/>
              <a:t>20</a:t>
            </a:fld>
            <a:endParaRPr lang="en-US"/>
          </a:p>
        </p:txBody>
      </p:sp>
    </p:spTree>
    <p:extLst>
      <p:ext uri="{BB962C8B-B14F-4D97-AF65-F5344CB8AC3E}">
        <p14:creationId xmlns:p14="http://schemas.microsoft.com/office/powerpoint/2010/main" val="1129585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Speech </a:t>
            </a:r>
            <a:r>
              <a:rPr lang="en-US"/>
              <a:t>Generating Device</a:t>
            </a:r>
          </a:p>
        </p:txBody>
      </p:sp>
      <p:sp>
        <p:nvSpPr>
          <p:cNvPr id="4" name="Slide Number Placeholder 3"/>
          <p:cNvSpPr>
            <a:spLocks noGrp="1"/>
          </p:cNvSpPr>
          <p:nvPr>
            <p:ph type="sldNum" sz="quarter" idx="5"/>
          </p:nvPr>
        </p:nvSpPr>
        <p:spPr/>
        <p:txBody>
          <a:bodyPr/>
          <a:lstStyle/>
          <a:p>
            <a:fld id="{DBA3A102-7958-41DA-AAEB-9EACA80BBB43}" type="slidenum">
              <a:rPr lang="en-US" smtClean="0"/>
              <a:t>21</a:t>
            </a:fld>
            <a:endParaRPr lang="en-US"/>
          </a:p>
        </p:txBody>
      </p:sp>
    </p:spTree>
    <p:extLst>
      <p:ext uri="{BB962C8B-B14F-4D97-AF65-F5344CB8AC3E}">
        <p14:creationId xmlns:p14="http://schemas.microsoft.com/office/powerpoint/2010/main" val="95469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Speech </a:t>
            </a:r>
            <a:r>
              <a:rPr lang="en-US"/>
              <a:t>Generating Device</a:t>
            </a:r>
          </a:p>
        </p:txBody>
      </p:sp>
      <p:sp>
        <p:nvSpPr>
          <p:cNvPr id="4" name="Slide Number Placeholder 3"/>
          <p:cNvSpPr>
            <a:spLocks noGrp="1"/>
          </p:cNvSpPr>
          <p:nvPr>
            <p:ph type="sldNum" sz="quarter" idx="5"/>
          </p:nvPr>
        </p:nvSpPr>
        <p:spPr/>
        <p:txBody>
          <a:bodyPr/>
          <a:lstStyle/>
          <a:p>
            <a:fld id="{DBA3A102-7958-41DA-AAEB-9EACA80BBB43}" type="slidenum">
              <a:rPr lang="en-US" smtClean="0"/>
              <a:t>22</a:t>
            </a:fld>
            <a:endParaRPr lang="en-US"/>
          </a:p>
        </p:txBody>
      </p:sp>
    </p:spTree>
    <p:extLst>
      <p:ext uri="{BB962C8B-B14F-4D97-AF65-F5344CB8AC3E}">
        <p14:creationId xmlns:p14="http://schemas.microsoft.com/office/powerpoint/2010/main" val="1853225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Speech </a:t>
            </a:r>
            <a:r>
              <a:rPr lang="en-US"/>
              <a:t>Generating Device</a:t>
            </a:r>
          </a:p>
        </p:txBody>
      </p:sp>
      <p:sp>
        <p:nvSpPr>
          <p:cNvPr id="4" name="Slide Number Placeholder 3"/>
          <p:cNvSpPr>
            <a:spLocks noGrp="1"/>
          </p:cNvSpPr>
          <p:nvPr>
            <p:ph type="sldNum" sz="quarter" idx="5"/>
          </p:nvPr>
        </p:nvSpPr>
        <p:spPr/>
        <p:txBody>
          <a:bodyPr/>
          <a:lstStyle/>
          <a:p>
            <a:fld id="{DBA3A102-7958-41DA-AAEB-9EACA80BBB43}" type="slidenum">
              <a:rPr lang="en-US" smtClean="0"/>
              <a:t>23</a:t>
            </a:fld>
            <a:endParaRPr lang="en-US"/>
          </a:p>
        </p:txBody>
      </p:sp>
    </p:spTree>
    <p:extLst>
      <p:ext uri="{BB962C8B-B14F-4D97-AF65-F5344CB8AC3E}">
        <p14:creationId xmlns:p14="http://schemas.microsoft.com/office/powerpoint/2010/main" val="11414089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Speech </a:t>
            </a:r>
            <a:r>
              <a:rPr lang="en-US"/>
              <a:t>Generating Device</a:t>
            </a:r>
          </a:p>
        </p:txBody>
      </p:sp>
      <p:sp>
        <p:nvSpPr>
          <p:cNvPr id="4" name="Slide Number Placeholder 3"/>
          <p:cNvSpPr>
            <a:spLocks noGrp="1"/>
          </p:cNvSpPr>
          <p:nvPr>
            <p:ph type="sldNum" sz="quarter" idx="5"/>
          </p:nvPr>
        </p:nvSpPr>
        <p:spPr/>
        <p:txBody>
          <a:bodyPr/>
          <a:lstStyle/>
          <a:p>
            <a:fld id="{DBA3A102-7958-41DA-AAEB-9EACA80BBB43}" type="slidenum">
              <a:rPr lang="en-US" smtClean="0"/>
              <a:t>24</a:t>
            </a:fld>
            <a:endParaRPr lang="en-US"/>
          </a:p>
        </p:txBody>
      </p:sp>
    </p:spTree>
    <p:extLst>
      <p:ext uri="{BB962C8B-B14F-4D97-AF65-F5344CB8AC3E}">
        <p14:creationId xmlns:p14="http://schemas.microsoft.com/office/powerpoint/2010/main" val="13940501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Speech </a:t>
            </a:r>
            <a:r>
              <a:rPr lang="en-US"/>
              <a:t>Generating Device</a:t>
            </a:r>
          </a:p>
        </p:txBody>
      </p:sp>
      <p:sp>
        <p:nvSpPr>
          <p:cNvPr id="4" name="Slide Number Placeholder 3"/>
          <p:cNvSpPr>
            <a:spLocks noGrp="1"/>
          </p:cNvSpPr>
          <p:nvPr>
            <p:ph type="sldNum" sz="quarter" idx="5"/>
          </p:nvPr>
        </p:nvSpPr>
        <p:spPr/>
        <p:txBody>
          <a:bodyPr/>
          <a:lstStyle/>
          <a:p>
            <a:fld id="{DBA3A102-7958-41DA-AAEB-9EACA80BBB43}" type="slidenum">
              <a:rPr lang="en-US" smtClean="0"/>
              <a:t>25</a:t>
            </a:fld>
            <a:endParaRPr lang="en-US"/>
          </a:p>
        </p:txBody>
      </p:sp>
    </p:spTree>
    <p:extLst>
      <p:ext uri="{BB962C8B-B14F-4D97-AF65-F5344CB8AC3E}">
        <p14:creationId xmlns:p14="http://schemas.microsoft.com/office/powerpoint/2010/main" val="1439922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Speech </a:t>
            </a:r>
            <a:r>
              <a:rPr lang="en-US"/>
              <a:t>Generating Device</a:t>
            </a:r>
          </a:p>
        </p:txBody>
      </p:sp>
      <p:sp>
        <p:nvSpPr>
          <p:cNvPr id="4" name="Slide Number Placeholder 3"/>
          <p:cNvSpPr>
            <a:spLocks noGrp="1"/>
          </p:cNvSpPr>
          <p:nvPr>
            <p:ph type="sldNum" sz="quarter" idx="5"/>
          </p:nvPr>
        </p:nvSpPr>
        <p:spPr/>
        <p:txBody>
          <a:bodyPr/>
          <a:lstStyle/>
          <a:p>
            <a:fld id="{DBA3A102-7958-41DA-AAEB-9EACA80BBB43}" type="slidenum">
              <a:rPr lang="en-US" smtClean="0"/>
              <a:t>12</a:t>
            </a:fld>
            <a:endParaRPr lang="en-US"/>
          </a:p>
        </p:txBody>
      </p:sp>
    </p:spTree>
    <p:extLst>
      <p:ext uri="{BB962C8B-B14F-4D97-AF65-F5344CB8AC3E}">
        <p14:creationId xmlns:p14="http://schemas.microsoft.com/office/powerpoint/2010/main" val="1263191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Speech </a:t>
            </a:r>
            <a:r>
              <a:rPr lang="en-US"/>
              <a:t>Generating Device</a:t>
            </a:r>
          </a:p>
        </p:txBody>
      </p:sp>
      <p:sp>
        <p:nvSpPr>
          <p:cNvPr id="4" name="Slide Number Placeholder 3"/>
          <p:cNvSpPr>
            <a:spLocks noGrp="1"/>
          </p:cNvSpPr>
          <p:nvPr>
            <p:ph type="sldNum" sz="quarter" idx="5"/>
          </p:nvPr>
        </p:nvSpPr>
        <p:spPr/>
        <p:txBody>
          <a:bodyPr/>
          <a:lstStyle/>
          <a:p>
            <a:fld id="{DBA3A102-7958-41DA-AAEB-9EACA80BBB43}" type="slidenum">
              <a:rPr lang="en-US" smtClean="0"/>
              <a:t>13</a:t>
            </a:fld>
            <a:endParaRPr lang="en-US"/>
          </a:p>
        </p:txBody>
      </p:sp>
    </p:spTree>
    <p:extLst>
      <p:ext uri="{BB962C8B-B14F-4D97-AF65-F5344CB8AC3E}">
        <p14:creationId xmlns:p14="http://schemas.microsoft.com/office/powerpoint/2010/main" val="1770703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Speech </a:t>
            </a:r>
            <a:r>
              <a:rPr lang="en-US"/>
              <a:t>Generating Device</a:t>
            </a:r>
          </a:p>
        </p:txBody>
      </p:sp>
      <p:sp>
        <p:nvSpPr>
          <p:cNvPr id="4" name="Slide Number Placeholder 3"/>
          <p:cNvSpPr>
            <a:spLocks noGrp="1"/>
          </p:cNvSpPr>
          <p:nvPr>
            <p:ph type="sldNum" sz="quarter" idx="5"/>
          </p:nvPr>
        </p:nvSpPr>
        <p:spPr/>
        <p:txBody>
          <a:bodyPr/>
          <a:lstStyle/>
          <a:p>
            <a:fld id="{DBA3A102-7958-41DA-AAEB-9EACA80BBB43}" type="slidenum">
              <a:rPr lang="en-US" smtClean="0"/>
              <a:t>14</a:t>
            </a:fld>
            <a:endParaRPr lang="en-US"/>
          </a:p>
        </p:txBody>
      </p:sp>
    </p:spTree>
    <p:extLst>
      <p:ext uri="{BB962C8B-B14F-4D97-AF65-F5344CB8AC3E}">
        <p14:creationId xmlns:p14="http://schemas.microsoft.com/office/powerpoint/2010/main" val="2891601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Speech </a:t>
            </a:r>
            <a:r>
              <a:rPr lang="en-US"/>
              <a:t>Generating Device</a:t>
            </a:r>
          </a:p>
        </p:txBody>
      </p:sp>
      <p:sp>
        <p:nvSpPr>
          <p:cNvPr id="4" name="Slide Number Placeholder 3"/>
          <p:cNvSpPr>
            <a:spLocks noGrp="1"/>
          </p:cNvSpPr>
          <p:nvPr>
            <p:ph type="sldNum" sz="quarter" idx="5"/>
          </p:nvPr>
        </p:nvSpPr>
        <p:spPr/>
        <p:txBody>
          <a:bodyPr/>
          <a:lstStyle/>
          <a:p>
            <a:fld id="{DBA3A102-7958-41DA-AAEB-9EACA80BBB43}" type="slidenum">
              <a:rPr lang="en-US" smtClean="0"/>
              <a:t>15</a:t>
            </a:fld>
            <a:endParaRPr lang="en-US"/>
          </a:p>
        </p:txBody>
      </p:sp>
    </p:spTree>
    <p:extLst>
      <p:ext uri="{BB962C8B-B14F-4D97-AF65-F5344CB8AC3E}">
        <p14:creationId xmlns:p14="http://schemas.microsoft.com/office/powerpoint/2010/main" val="3143300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Speech Generating Device</a:t>
            </a:r>
          </a:p>
        </p:txBody>
      </p:sp>
      <p:sp>
        <p:nvSpPr>
          <p:cNvPr id="4" name="Slide Number Placeholder 3"/>
          <p:cNvSpPr>
            <a:spLocks noGrp="1"/>
          </p:cNvSpPr>
          <p:nvPr>
            <p:ph type="sldNum" sz="quarter" idx="5"/>
          </p:nvPr>
        </p:nvSpPr>
        <p:spPr/>
        <p:txBody>
          <a:bodyPr/>
          <a:lstStyle/>
          <a:p>
            <a:fld id="{DBA3A102-7958-41DA-AAEB-9EACA80BBB43}" type="slidenum">
              <a:rPr lang="en-US" smtClean="0"/>
              <a:t>16</a:t>
            </a:fld>
            <a:endParaRPr lang="en-US"/>
          </a:p>
        </p:txBody>
      </p:sp>
    </p:spTree>
    <p:extLst>
      <p:ext uri="{BB962C8B-B14F-4D97-AF65-F5344CB8AC3E}">
        <p14:creationId xmlns:p14="http://schemas.microsoft.com/office/powerpoint/2010/main" val="3359299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Speech Generating Device</a:t>
            </a:r>
          </a:p>
        </p:txBody>
      </p:sp>
      <p:sp>
        <p:nvSpPr>
          <p:cNvPr id="4" name="Slide Number Placeholder 3"/>
          <p:cNvSpPr>
            <a:spLocks noGrp="1"/>
          </p:cNvSpPr>
          <p:nvPr>
            <p:ph type="sldNum" sz="quarter" idx="5"/>
          </p:nvPr>
        </p:nvSpPr>
        <p:spPr/>
        <p:txBody>
          <a:bodyPr/>
          <a:lstStyle/>
          <a:p>
            <a:fld id="{DBA3A102-7958-41DA-AAEB-9EACA80BBB43}" type="slidenum">
              <a:rPr lang="en-US" smtClean="0"/>
              <a:t>17</a:t>
            </a:fld>
            <a:endParaRPr lang="en-US"/>
          </a:p>
        </p:txBody>
      </p:sp>
    </p:spTree>
    <p:extLst>
      <p:ext uri="{BB962C8B-B14F-4D97-AF65-F5344CB8AC3E}">
        <p14:creationId xmlns:p14="http://schemas.microsoft.com/office/powerpoint/2010/main" val="1108631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Speech </a:t>
            </a:r>
            <a:r>
              <a:rPr lang="en-US"/>
              <a:t>Generating Device</a:t>
            </a:r>
          </a:p>
        </p:txBody>
      </p:sp>
      <p:sp>
        <p:nvSpPr>
          <p:cNvPr id="4" name="Slide Number Placeholder 3"/>
          <p:cNvSpPr>
            <a:spLocks noGrp="1"/>
          </p:cNvSpPr>
          <p:nvPr>
            <p:ph type="sldNum" sz="quarter" idx="5"/>
          </p:nvPr>
        </p:nvSpPr>
        <p:spPr/>
        <p:txBody>
          <a:bodyPr/>
          <a:lstStyle/>
          <a:p>
            <a:fld id="{DBA3A102-7958-41DA-AAEB-9EACA80BBB43}" type="slidenum">
              <a:rPr lang="en-US" smtClean="0"/>
              <a:t>18</a:t>
            </a:fld>
            <a:endParaRPr lang="en-US"/>
          </a:p>
        </p:txBody>
      </p:sp>
    </p:spTree>
    <p:extLst>
      <p:ext uri="{BB962C8B-B14F-4D97-AF65-F5344CB8AC3E}">
        <p14:creationId xmlns:p14="http://schemas.microsoft.com/office/powerpoint/2010/main" val="4168809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Speech </a:t>
            </a:r>
            <a:r>
              <a:rPr lang="en-US"/>
              <a:t>Generating Device</a:t>
            </a:r>
          </a:p>
        </p:txBody>
      </p:sp>
      <p:sp>
        <p:nvSpPr>
          <p:cNvPr id="4" name="Slide Number Placeholder 3"/>
          <p:cNvSpPr>
            <a:spLocks noGrp="1"/>
          </p:cNvSpPr>
          <p:nvPr>
            <p:ph type="sldNum" sz="quarter" idx="5"/>
          </p:nvPr>
        </p:nvSpPr>
        <p:spPr/>
        <p:txBody>
          <a:bodyPr/>
          <a:lstStyle/>
          <a:p>
            <a:fld id="{DBA3A102-7958-41DA-AAEB-9EACA80BBB43}" type="slidenum">
              <a:rPr lang="en-US" smtClean="0"/>
              <a:t>19</a:t>
            </a:fld>
            <a:endParaRPr lang="en-US"/>
          </a:p>
        </p:txBody>
      </p:sp>
    </p:spTree>
    <p:extLst>
      <p:ext uri="{BB962C8B-B14F-4D97-AF65-F5344CB8AC3E}">
        <p14:creationId xmlns:p14="http://schemas.microsoft.com/office/powerpoint/2010/main" val="686209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D69AE0D-BA19-4025-ACD7-DAB1B1650542}" type="datetimeFigureOut">
              <a:rPr lang="en-US" smtClean="0"/>
              <a:t>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CBD259-0B3A-4034-B212-8AE09D6C7A92}" type="slidenum">
              <a:rPr lang="en-US" smtClean="0"/>
              <a:t>‹#›</a:t>
            </a:fld>
            <a:endParaRPr lang="en-US" dirty="0"/>
          </a:p>
        </p:txBody>
      </p:sp>
    </p:spTree>
    <p:extLst>
      <p:ext uri="{BB962C8B-B14F-4D97-AF65-F5344CB8AC3E}">
        <p14:creationId xmlns:p14="http://schemas.microsoft.com/office/powerpoint/2010/main" val="4287578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69AE0D-BA19-4025-ACD7-DAB1B1650542}" type="datetimeFigureOut">
              <a:rPr lang="en-US" smtClean="0"/>
              <a:t>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CBD259-0B3A-4034-B212-8AE09D6C7A92}" type="slidenum">
              <a:rPr lang="en-US" smtClean="0"/>
              <a:t>‹#›</a:t>
            </a:fld>
            <a:endParaRPr lang="en-US" dirty="0"/>
          </a:p>
        </p:txBody>
      </p:sp>
    </p:spTree>
    <p:extLst>
      <p:ext uri="{BB962C8B-B14F-4D97-AF65-F5344CB8AC3E}">
        <p14:creationId xmlns:p14="http://schemas.microsoft.com/office/powerpoint/2010/main" val="959461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0D69AE0D-BA19-4025-ACD7-DAB1B1650542}" type="datetimeFigureOut">
              <a:rPr lang="en-US" smtClean="0"/>
              <a:t>12/5/2023</a:t>
            </a:fld>
            <a:endParaRPr lang="en-US" dirty="0"/>
          </a:p>
        </p:txBody>
      </p:sp>
      <p:sp>
        <p:nvSpPr>
          <p:cNvPr id="5" name="Footer Placeholder 4"/>
          <p:cNvSpPr>
            <a:spLocks noGrp="1"/>
          </p:cNvSpPr>
          <p:nvPr>
            <p:ph type="ftr" sz="quarter" idx="11"/>
          </p:nvPr>
        </p:nvSpPr>
        <p:spPr>
          <a:xfrm>
            <a:off x="3776135" y="6422854"/>
            <a:ext cx="4279669" cy="365125"/>
          </a:xfrm>
        </p:spPr>
        <p:txBody>
          <a:bodyPr/>
          <a:lstStyle/>
          <a:p>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E5CBD259-0B3A-4034-B212-8AE09D6C7A92}" type="slidenum">
              <a:rPr lang="en-US" smtClean="0"/>
              <a:t>‹#›</a:t>
            </a:fld>
            <a:endParaRPr lang="en-US" dirty="0"/>
          </a:p>
        </p:txBody>
      </p:sp>
    </p:spTree>
    <p:extLst>
      <p:ext uri="{BB962C8B-B14F-4D97-AF65-F5344CB8AC3E}">
        <p14:creationId xmlns:p14="http://schemas.microsoft.com/office/powerpoint/2010/main" val="3526525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D69AE0D-BA19-4025-ACD7-DAB1B1650542}" type="datetimeFigureOut">
              <a:rPr lang="en-US" smtClean="0"/>
              <a:t>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CBD259-0B3A-4034-B212-8AE09D6C7A92}" type="slidenum">
              <a:rPr lang="en-US" smtClean="0"/>
              <a:t>‹#›</a:t>
            </a:fld>
            <a:endParaRPr lang="en-US" dirty="0"/>
          </a:p>
        </p:txBody>
      </p:sp>
    </p:spTree>
    <p:extLst>
      <p:ext uri="{BB962C8B-B14F-4D97-AF65-F5344CB8AC3E}">
        <p14:creationId xmlns:p14="http://schemas.microsoft.com/office/powerpoint/2010/main" val="1799419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69AE0D-BA19-4025-ACD7-DAB1B1650542}" type="datetimeFigureOut">
              <a:rPr lang="en-US" smtClean="0"/>
              <a:t>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CBD259-0B3A-4034-B212-8AE09D6C7A92}" type="slidenum">
              <a:rPr lang="en-US" smtClean="0"/>
              <a:t>‹#›</a:t>
            </a:fld>
            <a:endParaRPr lang="en-US" dirty="0"/>
          </a:p>
        </p:txBody>
      </p:sp>
    </p:spTree>
    <p:extLst>
      <p:ext uri="{BB962C8B-B14F-4D97-AF65-F5344CB8AC3E}">
        <p14:creationId xmlns:p14="http://schemas.microsoft.com/office/powerpoint/2010/main" val="18771926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69AE0D-BA19-4025-ACD7-DAB1B1650542}" type="datetimeFigureOut">
              <a:rPr lang="en-US" smtClean="0"/>
              <a:t>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CBD259-0B3A-4034-B212-8AE09D6C7A92}" type="slidenum">
              <a:rPr lang="en-US" smtClean="0"/>
              <a:t>‹#›</a:t>
            </a:fld>
            <a:endParaRPr lang="en-US" dirty="0"/>
          </a:p>
        </p:txBody>
      </p:sp>
    </p:spTree>
    <p:extLst>
      <p:ext uri="{BB962C8B-B14F-4D97-AF65-F5344CB8AC3E}">
        <p14:creationId xmlns:p14="http://schemas.microsoft.com/office/powerpoint/2010/main" val="25599437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D69AE0D-BA19-4025-ACD7-DAB1B1650542}" type="datetimeFigureOut">
              <a:rPr lang="en-US" smtClean="0"/>
              <a:t>12/5/2023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CBD259-0B3A-4034-B212-8AE09D6C7A92}" type="slidenum">
              <a:rPr lang="en-US" smtClean="0"/>
              <a:t>‹#›</a:t>
            </a:fld>
            <a:endParaRPr lang="en-US" dirty="0"/>
          </a:p>
        </p:txBody>
      </p:sp>
    </p:spTree>
    <p:extLst>
      <p:ext uri="{BB962C8B-B14F-4D97-AF65-F5344CB8AC3E}">
        <p14:creationId xmlns:p14="http://schemas.microsoft.com/office/powerpoint/2010/main" val="23766146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69AE0D-BA19-4025-ACD7-DAB1B1650542}" type="datetimeFigureOut">
              <a:rPr lang="en-US" smtClean="0"/>
              <a:t>12/5/2023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5CBD259-0B3A-4034-B212-8AE09D6C7A92}" type="slidenum">
              <a:rPr lang="en-US" smtClean="0"/>
              <a:t>‹#›</a:t>
            </a:fld>
            <a:endParaRPr lang="en-US" dirty="0"/>
          </a:p>
        </p:txBody>
      </p:sp>
    </p:spTree>
    <p:extLst>
      <p:ext uri="{BB962C8B-B14F-4D97-AF65-F5344CB8AC3E}">
        <p14:creationId xmlns:p14="http://schemas.microsoft.com/office/powerpoint/2010/main" val="7724402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D69AE0D-BA19-4025-ACD7-DAB1B1650542}" type="datetimeFigureOut">
              <a:rPr lang="en-US" smtClean="0"/>
              <a:t>12/5/2023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5CBD259-0B3A-4034-B212-8AE09D6C7A92}" type="slidenum">
              <a:rPr lang="en-US" smtClean="0"/>
              <a:t>‹#›</a:t>
            </a:fld>
            <a:endParaRPr lang="en-US" dirty="0"/>
          </a:p>
        </p:txBody>
      </p:sp>
    </p:spTree>
    <p:extLst>
      <p:ext uri="{BB962C8B-B14F-4D97-AF65-F5344CB8AC3E}">
        <p14:creationId xmlns:p14="http://schemas.microsoft.com/office/powerpoint/2010/main" val="15267642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69AE0D-BA19-4025-ACD7-DAB1B1650542}" type="datetimeFigureOut">
              <a:rPr lang="en-US" smtClean="0"/>
              <a:t>12/5/2023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5CBD259-0B3A-4034-B212-8AE09D6C7A92}" type="slidenum">
              <a:rPr lang="en-US" smtClean="0"/>
              <a:t>‹#›</a:t>
            </a:fld>
            <a:endParaRPr lang="en-US" dirty="0"/>
          </a:p>
        </p:txBody>
      </p:sp>
    </p:spTree>
    <p:extLst>
      <p:ext uri="{BB962C8B-B14F-4D97-AF65-F5344CB8AC3E}">
        <p14:creationId xmlns:p14="http://schemas.microsoft.com/office/powerpoint/2010/main" val="10738421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69AE0D-BA19-4025-ACD7-DAB1B1650542}" type="datetimeFigureOut">
              <a:rPr lang="en-US" smtClean="0"/>
              <a:t>12/5/2023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CBD259-0B3A-4034-B212-8AE09D6C7A92}" type="slidenum">
              <a:rPr lang="en-US" smtClean="0"/>
              <a:t>‹#›</a:t>
            </a:fld>
            <a:endParaRPr lang="en-US" dirty="0"/>
          </a:p>
        </p:txBody>
      </p:sp>
    </p:spTree>
    <p:extLst>
      <p:ext uri="{BB962C8B-B14F-4D97-AF65-F5344CB8AC3E}">
        <p14:creationId xmlns:p14="http://schemas.microsoft.com/office/powerpoint/2010/main" val="2771111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69AE0D-BA19-4025-ACD7-DAB1B1650542}" type="datetimeFigureOut">
              <a:rPr lang="en-US" smtClean="0"/>
              <a:t>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CBD259-0B3A-4034-B212-8AE09D6C7A92}" type="slidenum">
              <a:rPr lang="en-US" smtClean="0"/>
              <a:t>‹#›</a:t>
            </a:fld>
            <a:endParaRPr lang="en-US" dirty="0"/>
          </a:p>
        </p:txBody>
      </p:sp>
    </p:spTree>
    <p:extLst>
      <p:ext uri="{BB962C8B-B14F-4D97-AF65-F5344CB8AC3E}">
        <p14:creationId xmlns:p14="http://schemas.microsoft.com/office/powerpoint/2010/main" val="3187044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69AE0D-BA19-4025-ACD7-DAB1B1650542}" type="datetimeFigureOut">
              <a:rPr lang="en-US" smtClean="0"/>
              <a:t>12/5/2023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CBD259-0B3A-4034-B212-8AE09D6C7A92}" type="slidenum">
              <a:rPr lang="en-US" smtClean="0"/>
              <a:t>‹#›</a:t>
            </a:fld>
            <a:endParaRPr lang="en-US" dirty="0"/>
          </a:p>
        </p:txBody>
      </p:sp>
    </p:spTree>
    <p:extLst>
      <p:ext uri="{BB962C8B-B14F-4D97-AF65-F5344CB8AC3E}">
        <p14:creationId xmlns:p14="http://schemas.microsoft.com/office/powerpoint/2010/main" val="7604144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69AE0D-BA19-4025-ACD7-DAB1B1650542}" type="datetimeFigureOut">
              <a:rPr lang="en-US" smtClean="0"/>
              <a:t>12/5/2023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CBD259-0B3A-4034-B212-8AE09D6C7A92}" type="slidenum">
              <a:rPr lang="en-US" smtClean="0"/>
              <a:t>‹#›</a:t>
            </a:fld>
            <a:endParaRPr lang="en-US" dirty="0"/>
          </a:p>
        </p:txBody>
      </p:sp>
    </p:spTree>
    <p:extLst>
      <p:ext uri="{BB962C8B-B14F-4D97-AF65-F5344CB8AC3E}">
        <p14:creationId xmlns:p14="http://schemas.microsoft.com/office/powerpoint/2010/main" val="17433764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69AE0D-BA19-4025-ACD7-DAB1B1650542}" type="datetimeFigureOut">
              <a:rPr lang="en-US" smtClean="0"/>
              <a:t>12/5/2023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CBD259-0B3A-4034-B212-8AE09D6C7A92}" type="slidenum">
              <a:rPr lang="en-US" smtClean="0"/>
              <a:t>‹#›</a:t>
            </a:fld>
            <a:endParaRPr lang="en-US" dirty="0"/>
          </a:p>
        </p:txBody>
      </p:sp>
    </p:spTree>
    <p:extLst>
      <p:ext uri="{BB962C8B-B14F-4D97-AF65-F5344CB8AC3E}">
        <p14:creationId xmlns:p14="http://schemas.microsoft.com/office/powerpoint/2010/main" val="31567200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69AE0D-BA19-4025-ACD7-DAB1B1650542}" type="datetimeFigureOut">
              <a:rPr lang="en-US" smtClean="0"/>
              <a:t>12/5/2023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CBD259-0B3A-4034-B212-8AE09D6C7A92}" type="slidenum">
              <a:rPr lang="en-US" smtClean="0"/>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699122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69AE0D-BA19-4025-ACD7-DAB1B1650542}" type="datetimeFigureOut">
              <a:rPr lang="en-US" smtClean="0"/>
              <a:t>12/5/2023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CBD259-0B3A-4034-B212-8AE09D6C7A92}" type="slidenum">
              <a:rPr lang="en-US" smtClean="0"/>
              <a:t>‹#›</a:t>
            </a:fld>
            <a:endParaRPr lang="en-US" dirty="0"/>
          </a:p>
        </p:txBody>
      </p:sp>
    </p:spTree>
    <p:extLst>
      <p:ext uri="{BB962C8B-B14F-4D97-AF65-F5344CB8AC3E}">
        <p14:creationId xmlns:p14="http://schemas.microsoft.com/office/powerpoint/2010/main" val="16874804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D69AE0D-BA19-4025-ACD7-DAB1B1650542}" type="datetimeFigureOut">
              <a:rPr lang="en-US" smtClean="0"/>
              <a:t>12/5/2023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5CBD259-0B3A-4034-B212-8AE09D6C7A92}" type="slidenum">
              <a:rPr lang="en-US" smtClean="0"/>
              <a:t>‹#›</a:t>
            </a:fld>
            <a:endParaRPr lang="en-US" dirty="0"/>
          </a:p>
        </p:txBody>
      </p:sp>
    </p:spTree>
    <p:extLst>
      <p:ext uri="{BB962C8B-B14F-4D97-AF65-F5344CB8AC3E}">
        <p14:creationId xmlns:p14="http://schemas.microsoft.com/office/powerpoint/2010/main" val="38539523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D69AE0D-BA19-4025-ACD7-DAB1B1650542}" type="datetimeFigureOut">
              <a:rPr lang="en-US" smtClean="0"/>
              <a:t>12/5/2023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5CBD259-0B3A-4034-B212-8AE09D6C7A92}" type="slidenum">
              <a:rPr lang="en-US" smtClean="0"/>
              <a:t>‹#›</a:t>
            </a:fld>
            <a:endParaRPr lang="en-US" dirty="0"/>
          </a:p>
        </p:txBody>
      </p:sp>
    </p:spTree>
    <p:extLst>
      <p:ext uri="{BB962C8B-B14F-4D97-AF65-F5344CB8AC3E}">
        <p14:creationId xmlns:p14="http://schemas.microsoft.com/office/powerpoint/2010/main" val="29220499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69AE0D-BA19-4025-ACD7-DAB1B1650542}" type="datetimeFigureOut">
              <a:rPr lang="en-US" smtClean="0"/>
              <a:t>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CBD259-0B3A-4034-B212-8AE09D6C7A92}" type="slidenum">
              <a:rPr lang="en-US" smtClean="0"/>
              <a:t>‹#›</a:t>
            </a:fld>
            <a:endParaRPr lang="en-US" dirty="0"/>
          </a:p>
        </p:txBody>
      </p:sp>
    </p:spTree>
    <p:extLst>
      <p:ext uri="{BB962C8B-B14F-4D97-AF65-F5344CB8AC3E}">
        <p14:creationId xmlns:p14="http://schemas.microsoft.com/office/powerpoint/2010/main" val="39912612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69AE0D-BA19-4025-ACD7-DAB1B1650542}" type="datetimeFigureOut">
              <a:rPr lang="en-US" smtClean="0"/>
              <a:t>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CBD259-0B3A-4034-B212-8AE09D6C7A92}" type="slidenum">
              <a:rPr lang="en-US" smtClean="0"/>
              <a:t>‹#›</a:t>
            </a:fld>
            <a:endParaRPr lang="en-US" dirty="0"/>
          </a:p>
        </p:txBody>
      </p:sp>
    </p:spTree>
    <p:extLst>
      <p:ext uri="{BB962C8B-B14F-4D97-AF65-F5344CB8AC3E}">
        <p14:creationId xmlns:p14="http://schemas.microsoft.com/office/powerpoint/2010/main" val="787322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0D69AE0D-BA19-4025-ACD7-DAB1B1650542}" type="datetimeFigureOut">
              <a:rPr lang="en-US" smtClean="0"/>
              <a:t>12/5/2023</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E5CBD259-0B3A-4034-B212-8AE09D6C7A92}" type="slidenum">
              <a:rPr lang="en-US" smtClean="0"/>
              <a:t>‹#›</a:t>
            </a:fld>
            <a:endParaRPr lang="en-US" dirty="0"/>
          </a:p>
        </p:txBody>
      </p:sp>
    </p:spTree>
    <p:extLst>
      <p:ext uri="{BB962C8B-B14F-4D97-AF65-F5344CB8AC3E}">
        <p14:creationId xmlns:p14="http://schemas.microsoft.com/office/powerpoint/2010/main" val="298563624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D69AE0D-BA19-4025-ACD7-DAB1B1650542}" type="datetimeFigureOut">
              <a:rPr lang="en-US" smtClean="0"/>
              <a:t>12/5/2023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CBD259-0B3A-4034-B212-8AE09D6C7A92}" type="slidenum">
              <a:rPr lang="en-US" smtClean="0"/>
              <a:t>‹#›</a:t>
            </a:fld>
            <a:endParaRPr lang="en-US" dirty="0"/>
          </a:p>
        </p:txBody>
      </p:sp>
    </p:spTree>
    <p:extLst>
      <p:ext uri="{BB962C8B-B14F-4D97-AF65-F5344CB8AC3E}">
        <p14:creationId xmlns:p14="http://schemas.microsoft.com/office/powerpoint/2010/main" val="887516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69AE0D-BA19-4025-ACD7-DAB1B1650542}" type="datetimeFigureOut">
              <a:rPr lang="en-US" smtClean="0"/>
              <a:t>12/5/2023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5CBD259-0B3A-4034-B212-8AE09D6C7A92}" type="slidenum">
              <a:rPr lang="en-US" smtClean="0"/>
              <a:t>‹#›</a:t>
            </a:fld>
            <a:endParaRPr lang="en-US" dirty="0"/>
          </a:p>
        </p:txBody>
      </p:sp>
    </p:spTree>
    <p:extLst>
      <p:ext uri="{BB962C8B-B14F-4D97-AF65-F5344CB8AC3E}">
        <p14:creationId xmlns:p14="http://schemas.microsoft.com/office/powerpoint/2010/main" val="3672896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D69AE0D-BA19-4025-ACD7-DAB1B1650542}" type="datetimeFigureOut">
              <a:rPr lang="en-US" smtClean="0"/>
              <a:t>12/5/2023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5CBD259-0B3A-4034-B212-8AE09D6C7A92}" type="slidenum">
              <a:rPr lang="en-US" smtClean="0"/>
              <a:t>‹#›</a:t>
            </a:fld>
            <a:endParaRPr lang="en-US" dirty="0"/>
          </a:p>
        </p:txBody>
      </p:sp>
    </p:spTree>
    <p:extLst>
      <p:ext uri="{BB962C8B-B14F-4D97-AF65-F5344CB8AC3E}">
        <p14:creationId xmlns:p14="http://schemas.microsoft.com/office/powerpoint/2010/main" val="3844775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69AE0D-BA19-4025-ACD7-DAB1B1650542}" type="datetimeFigureOut">
              <a:rPr lang="en-US" smtClean="0"/>
              <a:t>12/5/2023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5CBD259-0B3A-4034-B212-8AE09D6C7A92}" type="slidenum">
              <a:rPr lang="en-US" smtClean="0"/>
              <a:t>‹#›</a:t>
            </a:fld>
            <a:endParaRPr lang="en-US" dirty="0"/>
          </a:p>
        </p:txBody>
      </p:sp>
    </p:spTree>
    <p:extLst>
      <p:ext uri="{BB962C8B-B14F-4D97-AF65-F5344CB8AC3E}">
        <p14:creationId xmlns:p14="http://schemas.microsoft.com/office/powerpoint/2010/main" val="1348309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69AE0D-BA19-4025-ACD7-DAB1B1650542}" type="datetimeFigureOut">
              <a:rPr lang="en-US" smtClean="0"/>
              <a:t>12/5/2023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CBD259-0B3A-4034-B212-8AE09D6C7A92}" type="slidenum">
              <a:rPr lang="en-US" smtClean="0"/>
              <a:t>‹#›</a:t>
            </a:fld>
            <a:endParaRPr lang="en-US" dirty="0"/>
          </a:p>
        </p:txBody>
      </p:sp>
    </p:spTree>
    <p:extLst>
      <p:ext uri="{BB962C8B-B14F-4D97-AF65-F5344CB8AC3E}">
        <p14:creationId xmlns:p14="http://schemas.microsoft.com/office/powerpoint/2010/main" val="854813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69AE0D-BA19-4025-ACD7-DAB1B1650542}" type="datetimeFigureOut">
              <a:rPr lang="en-US" smtClean="0"/>
              <a:t>12/5/2023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CBD259-0B3A-4034-B212-8AE09D6C7A92}" type="slidenum">
              <a:rPr lang="en-US" smtClean="0"/>
              <a:t>‹#›</a:t>
            </a:fld>
            <a:endParaRPr lang="en-US" dirty="0"/>
          </a:p>
        </p:txBody>
      </p:sp>
    </p:spTree>
    <p:extLst>
      <p:ext uri="{BB962C8B-B14F-4D97-AF65-F5344CB8AC3E}">
        <p14:creationId xmlns:p14="http://schemas.microsoft.com/office/powerpoint/2010/main" val="1832552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0D69AE0D-BA19-4025-ACD7-DAB1B1650542}" type="datetimeFigureOut">
              <a:rPr lang="en-US" smtClean="0"/>
              <a:t>12/5/2023</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E5CBD259-0B3A-4034-B212-8AE09D6C7A92}" type="slidenum">
              <a:rPr lang="en-US" smtClean="0"/>
              <a:t>‹#›</a:t>
            </a:fld>
            <a:endParaRPr lang="en-US" dirty="0"/>
          </a:p>
        </p:txBody>
      </p:sp>
    </p:spTree>
    <p:extLst>
      <p:ext uri="{BB962C8B-B14F-4D97-AF65-F5344CB8AC3E}">
        <p14:creationId xmlns:p14="http://schemas.microsoft.com/office/powerpoint/2010/main" val="3328256991"/>
      </p:ext>
    </p:extLst>
  </p:cSld>
  <p:clrMap bg1="dk1" tx1="lt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0D69AE0D-BA19-4025-ACD7-DAB1B1650542}" type="datetimeFigureOut">
              <a:rPr lang="en-US" smtClean="0"/>
              <a:t>12/5/2023</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E5CBD259-0B3A-4034-B212-8AE09D6C7A92}" type="slidenum">
              <a:rPr lang="en-US" smtClean="0"/>
              <a:t>‹#›</a:t>
            </a:fld>
            <a:endParaRPr lang="en-US" dirty="0"/>
          </a:p>
        </p:txBody>
      </p:sp>
    </p:spTree>
    <p:extLst>
      <p:ext uri="{BB962C8B-B14F-4D97-AF65-F5344CB8AC3E}">
        <p14:creationId xmlns:p14="http://schemas.microsoft.com/office/powerpoint/2010/main" val="352387603"/>
      </p:ext>
    </p:extLst>
  </p:cSld>
  <p:clrMap bg1="dk1" tx1="lt1" bg2="dk2"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twentyonesenses.org/2021/01/18/how-to-support-proprioceptive-avoider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s://www.twentyonesenses.org/2021/01/18/how-to-support-your-tactile-seeker" TargetMode="External"/><Relationship Id="rId3" Type="http://schemas.openxmlformats.org/officeDocument/2006/relationships/hyperlink" Target="https://twitter.com/TXWorkforce/status/1235354385217175554" TargetMode="External"/><Relationship Id="rId7" Type="http://schemas.openxmlformats.org/officeDocument/2006/relationships/hyperlink" Target="https://www.twentyonesenses.org/2021/01/18/how-to-support-proprioceptive-avoiders" TargetMode="External"/><Relationship Id="rId2" Type="http://schemas.openxmlformats.org/officeDocument/2006/relationships/hyperlink" Target="https://www.nichd.nih.gov/health/topics/idds/conditioninfo/default?fbclid=IwAR3MHEm46X6-ZxospQsByjcyShOEzxiuOOpjVVr9C2sqwvuE_GDo_7DPrIU" TargetMode="External"/><Relationship Id="rId1" Type="http://schemas.openxmlformats.org/officeDocument/2006/relationships/slideLayout" Target="../slideLayouts/slideLayout2.xml"/><Relationship Id="rId6" Type="http://schemas.openxmlformats.org/officeDocument/2006/relationships/hyperlink" Target="https://www.twentyonesenses.org/2021/01/18/how-to-support-proprioceptive-seekers" TargetMode="External"/><Relationship Id="rId5" Type="http://schemas.openxmlformats.org/officeDocument/2006/relationships/hyperlink" Target="https://youtu.be/L2zZOxSwkzI" TargetMode="External"/><Relationship Id="rId4" Type="http://schemas.openxmlformats.org/officeDocument/2006/relationships/hyperlink" Target="https://www.understood.org/en/learning-thinking-differences/child-learning-disabilities/dysgraphia/what-is-written-expression-disorder"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mailto:jordansmelley@apaarecovery.org" TargetMode="External"/><Relationship Id="rId2" Type="http://schemas.openxmlformats.org/officeDocument/2006/relationships/hyperlink" Target="http://www.jordansmelleyprss.com/" TargetMode="External"/><Relationship Id="rId1" Type="http://schemas.openxmlformats.org/officeDocument/2006/relationships/slideLayout" Target="../slideLayouts/slideLayout2.xml"/><Relationship Id="rId4" Type="http://schemas.openxmlformats.org/officeDocument/2006/relationships/hyperlink" Target="mailto:jordansmelleyprss@gmail.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hyperlink" Target="https://drive.google.com/file/d/1HaBdM-i9-ypauRJ2QjETQ7LNjKcVJgzC/view?usp=drive_link" TargetMode="External"/><Relationship Id="rId1" Type="http://schemas.openxmlformats.org/officeDocument/2006/relationships/slideLayout" Target="../slideLayouts/slideLayout4.xml"/><Relationship Id="rId6" Type="http://schemas.openxmlformats.org/officeDocument/2006/relationships/image" Target="../media/image8.emf"/><Relationship Id="rId5" Type="http://schemas.openxmlformats.org/officeDocument/2006/relationships/oleObject" Target="../embeddings/oleObject2.bin"/><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41610-BAEC-426B-A29B-9F7A22C3CFE7}"/>
              </a:ext>
            </a:extLst>
          </p:cNvPr>
          <p:cNvSpPr>
            <a:spLocks noGrp="1"/>
          </p:cNvSpPr>
          <p:nvPr>
            <p:ph type="ctrTitle"/>
          </p:nvPr>
        </p:nvSpPr>
        <p:spPr>
          <a:xfrm>
            <a:off x="269240" y="1752670"/>
            <a:ext cx="11653520" cy="1825096"/>
          </a:xfrm>
        </p:spPr>
        <p:txBody>
          <a:bodyPr>
            <a:noAutofit/>
          </a:bodyPr>
          <a:lstStyle/>
          <a:p>
            <a:r>
              <a:rPr lang="en-US" sz="4000" dirty="0">
                <a:solidFill>
                  <a:schemeClr val="bg1"/>
                </a:solidFill>
                <a:latin typeface="Comic Sans MS" panose="030F0702030302020204" pitchFamily="66" charset="0"/>
                <a:cs typeface="Times New Roman" panose="02020603050405020304" pitchFamily="18" charset="0"/>
              </a:rPr>
              <a:t>Addressing the Recovery Support Needs of Persons with IDD</a:t>
            </a:r>
          </a:p>
        </p:txBody>
      </p:sp>
      <p:sp>
        <p:nvSpPr>
          <p:cNvPr id="3" name="Subtitle 2">
            <a:extLst>
              <a:ext uri="{FF2B5EF4-FFF2-40B4-BE49-F238E27FC236}">
                <a16:creationId xmlns:a16="http://schemas.microsoft.com/office/drawing/2014/main" id="{B4D847D6-C172-42CC-A2E7-CE3380AA4501}"/>
              </a:ext>
            </a:extLst>
          </p:cNvPr>
          <p:cNvSpPr>
            <a:spLocks noGrp="1"/>
          </p:cNvSpPr>
          <p:nvPr>
            <p:ph type="subTitle" idx="1"/>
          </p:nvPr>
        </p:nvSpPr>
        <p:spPr>
          <a:xfrm>
            <a:off x="662093" y="5105330"/>
            <a:ext cx="10505440" cy="1388534"/>
          </a:xfrm>
        </p:spPr>
        <p:txBody>
          <a:bodyPr>
            <a:normAutofit/>
          </a:bodyPr>
          <a:lstStyle/>
          <a:p>
            <a:r>
              <a:rPr lang="en-US" sz="3200" dirty="0">
                <a:solidFill>
                  <a:schemeClr val="bg1"/>
                </a:solidFill>
                <a:latin typeface="Comic Sans MS" panose="030F0702030302020204" pitchFamily="66" charset="0"/>
              </a:rPr>
              <a:t>                      By:  </a:t>
            </a:r>
          </a:p>
          <a:p>
            <a:r>
              <a:rPr lang="en-US" sz="3200" dirty="0">
                <a:solidFill>
                  <a:schemeClr val="bg1"/>
                </a:solidFill>
                <a:latin typeface="Comic Sans MS" panose="030F0702030302020204" pitchFamily="66" charset="0"/>
              </a:rPr>
              <a:t>Jordan Smelley, Mental Health Peer Specialist(MHPS)</a:t>
            </a:r>
            <a:endParaRPr lang="en-US"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1578871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86C8B-D436-6C83-AD35-800FC828FC0C}"/>
              </a:ext>
            </a:extLst>
          </p:cNvPr>
          <p:cNvSpPr>
            <a:spLocks noGrp="1"/>
          </p:cNvSpPr>
          <p:nvPr>
            <p:ph type="title"/>
          </p:nvPr>
        </p:nvSpPr>
        <p:spPr>
          <a:xfrm>
            <a:off x="913795" y="609600"/>
            <a:ext cx="10353762" cy="1164772"/>
          </a:xfrm>
        </p:spPr>
        <p:txBody>
          <a:bodyPr vert="horz" lIns="91440" tIns="45720" rIns="91440" bIns="45720" rtlCol="0" anchor="ctr">
            <a:normAutofit/>
          </a:bodyPr>
          <a:lstStyle/>
          <a:p>
            <a:r>
              <a:rPr lang="en-US" dirty="0"/>
              <a:t>DISCLAIMER!!!!!!!!!!!!!!!!!!</a:t>
            </a:r>
          </a:p>
        </p:txBody>
      </p:sp>
      <p:sp>
        <p:nvSpPr>
          <p:cNvPr id="3" name="TextBox 2">
            <a:extLst>
              <a:ext uri="{FF2B5EF4-FFF2-40B4-BE49-F238E27FC236}">
                <a16:creationId xmlns:a16="http://schemas.microsoft.com/office/drawing/2014/main" id="{EBF48FAA-0075-0D81-16A9-FFE5D4B52D72}"/>
              </a:ext>
            </a:extLst>
          </p:cNvPr>
          <p:cNvSpPr txBox="1"/>
          <p:nvPr/>
        </p:nvSpPr>
        <p:spPr>
          <a:xfrm>
            <a:off x="59267" y="1774371"/>
            <a:ext cx="11997266" cy="3309258"/>
          </a:xfrm>
          <a:prstGeom prst="rect">
            <a:avLst/>
          </a:prstGeom>
        </p:spPr>
        <p:txBody>
          <a:bodyPr vert="horz" lIns="91440" tIns="45720" rIns="91440" bIns="45720" rtlCol="0" anchor="t">
            <a:noAutofit/>
          </a:bodyPr>
          <a:lstStyle/>
          <a:p>
            <a:pPr indent="-182880">
              <a:spcBef>
                <a:spcPct val="20000"/>
              </a:spcBef>
              <a:spcAft>
                <a:spcPts val="600"/>
              </a:spcAft>
              <a:buClr>
                <a:schemeClr val="tx2"/>
              </a:buClr>
              <a:buSzPct val="70000"/>
              <a:buFont typeface="Wingdings 2" charset="2"/>
              <a:buChar char=""/>
            </a:pPr>
            <a:r>
              <a:rPr lang="en-US" sz="2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Due to the topic of Sensory Processing Disorders and their associated seeking behaviors and avoidant behaviors not being covered very often within the Behavioral Health and Substance Use fields and/or among the Recovery community at large some of the material and/or examples used may be triggering to some attendees.  However, the way the material is presented including the personal examples shared are to help make sure attendees understand this very important topic so attendees can start providing more Trauma Informed and Person-Centered Support to persons with IDD with/without co-occurring Mental Health and/or Substance Use.  </a:t>
            </a:r>
          </a:p>
          <a:p>
            <a:pPr indent="-182880">
              <a:spcBef>
                <a:spcPct val="20000"/>
              </a:spcBef>
              <a:spcAft>
                <a:spcPts val="600"/>
              </a:spcAft>
              <a:buClr>
                <a:schemeClr val="tx2"/>
              </a:buClr>
              <a:buSzPct val="70000"/>
              <a:buFont typeface="Wingdings 2" charset="2"/>
              <a:buChar char=""/>
            </a:pPr>
            <a:endParaRPr lang="en-US" sz="2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p:txBody>
      </p:sp>
    </p:spTree>
    <p:extLst>
      <p:ext uri="{BB962C8B-B14F-4D97-AF65-F5344CB8AC3E}">
        <p14:creationId xmlns:p14="http://schemas.microsoft.com/office/powerpoint/2010/main" val="2076345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FB230-32CB-D44C-E08E-4301E8818F47}"/>
              </a:ext>
            </a:extLst>
          </p:cNvPr>
          <p:cNvSpPr>
            <a:spLocks noGrp="1"/>
          </p:cNvSpPr>
          <p:nvPr>
            <p:ph type="title"/>
          </p:nvPr>
        </p:nvSpPr>
        <p:spPr>
          <a:xfrm>
            <a:off x="1066195" y="2458550"/>
            <a:ext cx="10353762" cy="970450"/>
          </a:xfrm>
        </p:spPr>
        <p:txBody>
          <a:bodyPr>
            <a:normAutofit fontScale="90000"/>
          </a:bodyPr>
          <a:lstStyle/>
          <a:p>
            <a:r>
              <a:rPr lang="en-US" dirty="0"/>
              <a:t>The severity of one’s disability does not determine their level of potential.  The greatest barriers that persons with disabilities have to overcome are not steps or curbs, it’s expectations.</a:t>
            </a:r>
            <a:br>
              <a:rPr lang="en-US" dirty="0"/>
            </a:br>
            <a:r>
              <a:rPr lang="en-US" dirty="0"/>
              <a:t>Karen Clay</a:t>
            </a:r>
            <a:br>
              <a:rPr lang="en-US" dirty="0"/>
            </a:br>
            <a:endParaRPr lang="en-US" dirty="0"/>
          </a:p>
        </p:txBody>
      </p:sp>
    </p:spTree>
    <p:extLst>
      <p:ext uri="{BB962C8B-B14F-4D97-AF65-F5344CB8AC3E}">
        <p14:creationId xmlns:p14="http://schemas.microsoft.com/office/powerpoint/2010/main" val="3357641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69206-FCE7-444A-A7DF-C614987A3ABA}"/>
              </a:ext>
            </a:extLst>
          </p:cNvPr>
          <p:cNvSpPr>
            <a:spLocks noGrp="1"/>
          </p:cNvSpPr>
          <p:nvPr>
            <p:ph type="title"/>
          </p:nvPr>
        </p:nvSpPr>
        <p:spPr>
          <a:xfrm>
            <a:off x="76200" y="366440"/>
            <a:ext cx="11328400" cy="1293028"/>
          </a:xfrm>
        </p:spPr>
        <p:txBody>
          <a:bodyPr>
            <a:normAutofit/>
          </a:bodyPr>
          <a:lstStyle/>
          <a:p>
            <a:r>
              <a:rPr lang="en-US" sz="4000" dirty="0">
                <a:latin typeface="Comic Sans MS" panose="030F0702030302020204" pitchFamily="66" charset="0"/>
              </a:rPr>
              <a:t>What is Proprioceptive seeking behavior</a:t>
            </a:r>
            <a:endParaRPr lang="en-US"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A3A68F1B-E369-4A08-932F-AD4B7CF59A39}"/>
              </a:ext>
            </a:extLst>
          </p:cNvPr>
          <p:cNvSpPr>
            <a:spLocks noGrp="1"/>
          </p:cNvSpPr>
          <p:nvPr>
            <p:ph idx="1"/>
          </p:nvPr>
        </p:nvSpPr>
        <p:spPr>
          <a:xfrm>
            <a:off x="584200" y="1552403"/>
            <a:ext cx="10820400" cy="4873797"/>
          </a:xfrm>
        </p:spPr>
        <p:txBody>
          <a:bodyPr>
            <a:normAutofit/>
          </a:bodyPr>
          <a:lstStyle/>
          <a:p>
            <a:endParaRPr lang="en-US" sz="7000" dirty="0">
              <a:latin typeface="Times New Roman" panose="02020603050405020304" pitchFamily="18" charset="0"/>
              <a:cs typeface="Times New Roman" panose="02020603050405020304" pitchFamily="18" charset="0"/>
            </a:endParaRPr>
          </a:p>
          <a:p>
            <a:pPr marL="0" indent="0">
              <a:buNone/>
            </a:pPr>
            <a:r>
              <a:rPr lang="en-US" sz="2800" dirty="0">
                <a:latin typeface="Comic Sans MS" panose="030F0702030302020204" pitchFamily="66" charset="0"/>
                <a:cs typeface="Times New Roman" panose="02020603050405020304" pitchFamily="18" charset="0"/>
              </a:rPr>
              <a:t>Proprioceptive seekers crave sensory stimulation via movement, pressure, and physical contact with others. Seekers may seem to need constant stimulation. However, they tend to become more deregulated as they take in more input. Many seekers experience symptoms associated with Attention Deficit Hyperactivity Disorder (ADHD), such low impulse control, inability to focus, and behavioral problems.</a:t>
            </a:r>
          </a:p>
          <a:p>
            <a:endParaRPr lang="en-US" sz="2800" dirty="0">
              <a:latin typeface="Times New Roman" panose="02020603050405020304" pitchFamily="18" charset="0"/>
              <a:cs typeface="Times New Roman" panose="02020603050405020304" pitchFamily="18" charset="0"/>
            </a:endParaRPr>
          </a:p>
          <a:p>
            <a:endParaRPr lang="en-US" sz="2800" dirty="0"/>
          </a:p>
        </p:txBody>
      </p:sp>
      <p:sp>
        <p:nvSpPr>
          <p:cNvPr id="5" name="Footer Placeholder 4">
            <a:extLst>
              <a:ext uri="{FF2B5EF4-FFF2-40B4-BE49-F238E27FC236}">
                <a16:creationId xmlns:a16="http://schemas.microsoft.com/office/drawing/2014/main" id="{B5E43E94-F237-5D40-94A7-ECE0DB661D9C}"/>
              </a:ext>
            </a:extLst>
          </p:cNvPr>
          <p:cNvSpPr>
            <a:spLocks noGrp="1"/>
          </p:cNvSpPr>
          <p:nvPr>
            <p:ph type="ftr" sz="quarter" idx="11"/>
          </p:nvPr>
        </p:nvSpPr>
        <p:spPr/>
        <p:txBody>
          <a:bodyPr/>
          <a:lstStyle/>
          <a:p>
            <a:r>
              <a:rPr lang="en-US" dirty="0"/>
              <a:t>https://www.twentyonesenses.org/2021/01/18/how-to-support-proprioceptive-seekers/</a:t>
            </a:r>
          </a:p>
        </p:txBody>
      </p:sp>
    </p:spTree>
    <p:extLst>
      <p:ext uri="{BB962C8B-B14F-4D97-AF65-F5344CB8AC3E}">
        <p14:creationId xmlns:p14="http://schemas.microsoft.com/office/powerpoint/2010/main" val="2084502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69206-FCE7-444A-A7DF-C614987A3ABA}"/>
              </a:ext>
            </a:extLst>
          </p:cNvPr>
          <p:cNvSpPr>
            <a:spLocks noGrp="1"/>
          </p:cNvSpPr>
          <p:nvPr>
            <p:ph type="title"/>
          </p:nvPr>
        </p:nvSpPr>
        <p:spPr>
          <a:xfrm>
            <a:off x="76200" y="366440"/>
            <a:ext cx="11328400" cy="1293028"/>
          </a:xfrm>
        </p:spPr>
        <p:txBody>
          <a:bodyPr>
            <a:normAutofit/>
          </a:bodyPr>
          <a:lstStyle/>
          <a:p>
            <a:r>
              <a:rPr lang="en-US" sz="4000" dirty="0">
                <a:latin typeface="Comic Sans MS" panose="030F0702030302020204" pitchFamily="66" charset="0"/>
              </a:rPr>
              <a:t>What is Proprioceptive seeking behavior cont.</a:t>
            </a:r>
            <a:endParaRPr lang="en-US"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A3A68F1B-E369-4A08-932F-AD4B7CF59A39}"/>
              </a:ext>
            </a:extLst>
          </p:cNvPr>
          <p:cNvSpPr>
            <a:spLocks noGrp="1"/>
          </p:cNvSpPr>
          <p:nvPr>
            <p:ph idx="1"/>
          </p:nvPr>
        </p:nvSpPr>
        <p:spPr>
          <a:xfrm>
            <a:off x="584200" y="1552403"/>
            <a:ext cx="10820400" cy="4873797"/>
          </a:xfrm>
        </p:spPr>
        <p:txBody>
          <a:bodyPr>
            <a:normAutofit fontScale="32500" lnSpcReduction="20000"/>
          </a:bodyPr>
          <a:lstStyle/>
          <a:p>
            <a:endParaRPr lang="en-US" sz="9600" dirty="0">
              <a:latin typeface="Times New Roman" panose="02020603050405020304" pitchFamily="18" charset="0"/>
              <a:cs typeface="Times New Roman" panose="02020603050405020304" pitchFamily="18" charset="0"/>
            </a:endParaRPr>
          </a:p>
          <a:p>
            <a:endParaRPr lang="en-US" sz="9600" dirty="0">
              <a:latin typeface="Times New Roman" panose="02020603050405020304" pitchFamily="18" charset="0"/>
              <a:cs typeface="Times New Roman" panose="02020603050405020304" pitchFamily="18" charset="0"/>
            </a:endParaRPr>
          </a:p>
          <a:p>
            <a:pPr marL="0" indent="0">
              <a:buNone/>
            </a:pPr>
            <a:r>
              <a:rPr lang="en-US" sz="8600" dirty="0">
                <a:latin typeface="Comic Sans MS" panose="030F0702030302020204" pitchFamily="66" charset="0"/>
                <a:cs typeface="Times New Roman" panose="02020603050405020304" pitchFamily="18" charset="0"/>
              </a:rPr>
              <a:t>Proprioceptive Seekers May:</a:t>
            </a:r>
          </a:p>
          <a:p>
            <a:r>
              <a:rPr lang="en-US" sz="8600" dirty="0">
                <a:latin typeface="Comic Sans MS" panose="030F0702030302020204" pitchFamily="66" charset="0"/>
                <a:cs typeface="Times New Roman" panose="02020603050405020304" pitchFamily="18" charset="0"/>
              </a:rPr>
              <a:t>Bump or crash into people or objects on purpose.</a:t>
            </a:r>
          </a:p>
          <a:p>
            <a:r>
              <a:rPr lang="en-US" sz="8600" dirty="0">
                <a:latin typeface="Comic Sans MS" panose="030F0702030302020204" pitchFamily="66" charset="0"/>
                <a:cs typeface="Times New Roman" panose="02020603050405020304" pitchFamily="18" charset="0"/>
              </a:rPr>
              <a:t>Enjoy rough play and constantly seem to be wrestling with siblings or friends.</a:t>
            </a:r>
          </a:p>
          <a:p>
            <a:r>
              <a:rPr lang="en-US" sz="8600" dirty="0">
                <a:latin typeface="Comic Sans MS" panose="030F0702030302020204" pitchFamily="66" charset="0"/>
                <a:cs typeface="Times New Roman" panose="02020603050405020304" pitchFamily="18" charset="0"/>
              </a:rPr>
              <a:t>Tend to stand too close to others or touch others without permission.</a:t>
            </a:r>
          </a:p>
          <a:p>
            <a:r>
              <a:rPr lang="en-US" sz="8600" dirty="0">
                <a:latin typeface="Comic Sans MS" panose="030F0702030302020204" pitchFamily="66" charset="0"/>
                <a:cs typeface="Times New Roman" panose="02020603050405020304" pitchFamily="18" charset="0"/>
              </a:rPr>
              <a:t>Crave bear hugs, holding hands, and other kinds of physical pressure.</a:t>
            </a:r>
          </a:p>
          <a:p>
            <a:endParaRPr lang="en-US" sz="2800" dirty="0"/>
          </a:p>
        </p:txBody>
      </p:sp>
      <p:sp>
        <p:nvSpPr>
          <p:cNvPr id="5" name="Footer Placeholder 4">
            <a:extLst>
              <a:ext uri="{FF2B5EF4-FFF2-40B4-BE49-F238E27FC236}">
                <a16:creationId xmlns:a16="http://schemas.microsoft.com/office/drawing/2014/main" id="{B5E43E94-F237-5D40-94A7-ECE0DB661D9C}"/>
              </a:ext>
            </a:extLst>
          </p:cNvPr>
          <p:cNvSpPr>
            <a:spLocks noGrp="1"/>
          </p:cNvSpPr>
          <p:nvPr>
            <p:ph type="ftr" sz="quarter" idx="11"/>
          </p:nvPr>
        </p:nvSpPr>
        <p:spPr/>
        <p:txBody>
          <a:bodyPr/>
          <a:lstStyle/>
          <a:p>
            <a:r>
              <a:rPr lang="en-US"/>
              <a:t>https://www.twentyonesenses.org/2021/01/18/how-to-support-proprioceptive-seekers/</a:t>
            </a:r>
            <a:endParaRPr lang="en-US" dirty="0"/>
          </a:p>
        </p:txBody>
      </p:sp>
    </p:spTree>
    <p:extLst>
      <p:ext uri="{BB962C8B-B14F-4D97-AF65-F5344CB8AC3E}">
        <p14:creationId xmlns:p14="http://schemas.microsoft.com/office/powerpoint/2010/main" val="234172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69206-FCE7-444A-A7DF-C614987A3ABA}"/>
              </a:ext>
            </a:extLst>
          </p:cNvPr>
          <p:cNvSpPr>
            <a:spLocks noGrp="1"/>
          </p:cNvSpPr>
          <p:nvPr>
            <p:ph type="title"/>
          </p:nvPr>
        </p:nvSpPr>
        <p:spPr>
          <a:xfrm>
            <a:off x="76200" y="366440"/>
            <a:ext cx="11328400" cy="1293028"/>
          </a:xfrm>
        </p:spPr>
        <p:txBody>
          <a:bodyPr>
            <a:normAutofit/>
          </a:bodyPr>
          <a:lstStyle/>
          <a:p>
            <a:r>
              <a:rPr lang="en-US" sz="2800" dirty="0">
                <a:latin typeface="Comic Sans MS" panose="030F0702030302020204" pitchFamily="66" charset="0"/>
              </a:rPr>
              <a:t>How to support Proprioceptive seeking behavior</a:t>
            </a:r>
          </a:p>
        </p:txBody>
      </p:sp>
      <p:sp>
        <p:nvSpPr>
          <p:cNvPr id="3" name="Content Placeholder 2">
            <a:extLst>
              <a:ext uri="{FF2B5EF4-FFF2-40B4-BE49-F238E27FC236}">
                <a16:creationId xmlns:a16="http://schemas.microsoft.com/office/drawing/2014/main" id="{A3A68F1B-E369-4A08-932F-AD4B7CF59A39}"/>
              </a:ext>
            </a:extLst>
          </p:cNvPr>
          <p:cNvSpPr>
            <a:spLocks noGrp="1"/>
          </p:cNvSpPr>
          <p:nvPr>
            <p:ph idx="1"/>
          </p:nvPr>
        </p:nvSpPr>
        <p:spPr>
          <a:xfrm>
            <a:off x="76201" y="1416936"/>
            <a:ext cx="11929532" cy="5074624"/>
          </a:xfrm>
        </p:spPr>
        <p:txBody>
          <a:bodyPr>
            <a:normAutofit/>
          </a:bodyPr>
          <a:lstStyle/>
          <a:p>
            <a:endParaRPr lang="en-US" sz="2800" dirty="0"/>
          </a:p>
          <a:p>
            <a:r>
              <a:rPr lang="en-US" sz="3000" dirty="0">
                <a:latin typeface="Comic Sans MS" panose="030F0702030302020204" pitchFamily="66" charset="0"/>
              </a:rPr>
              <a:t>Assign tasks that put pressure on joints, such as carrying groceries or laundry.</a:t>
            </a:r>
          </a:p>
          <a:p>
            <a:r>
              <a:rPr lang="en-US" sz="3000" dirty="0">
                <a:latin typeface="Comic Sans MS" panose="030F0702030302020204" pitchFamily="66" charset="0"/>
              </a:rPr>
              <a:t>Encourage safe climbing, jumping, and contact games.</a:t>
            </a:r>
          </a:p>
          <a:p>
            <a:r>
              <a:rPr lang="en-US" sz="3000" dirty="0">
                <a:latin typeface="Comic Sans MS" panose="030F0702030302020204" pitchFamily="66" charset="0"/>
              </a:rPr>
              <a:t>Use a weighted blanket and deep pressure therapy when needed.</a:t>
            </a:r>
          </a:p>
          <a:p>
            <a:r>
              <a:rPr lang="en-US" sz="3000" dirty="0">
                <a:latin typeface="Comic Sans MS" panose="030F0702030302020204" pitchFamily="66" charset="0"/>
              </a:rPr>
              <a:t>Give hugs, cuddles, or other kinds of physical contact when asked.(and appropriate for the relationship between person seeking physical contact and person giving physical contact.)</a:t>
            </a:r>
          </a:p>
        </p:txBody>
      </p:sp>
      <p:sp>
        <p:nvSpPr>
          <p:cNvPr id="5" name="Footer Placeholder 4">
            <a:extLst>
              <a:ext uri="{FF2B5EF4-FFF2-40B4-BE49-F238E27FC236}">
                <a16:creationId xmlns:a16="http://schemas.microsoft.com/office/drawing/2014/main" id="{DFBDBBF0-EA01-CF15-12C3-38A2223CD8DC}"/>
              </a:ext>
            </a:extLst>
          </p:cNvPr>
          <p:cNvSpPr>
            <a:spLocks noGrp="1"/>
          </p:cNvSpPr>
          <p:nvPr>
            <p:ph type="ftr" sz="quarter" idx="11"/>
          </p:nvPr>
        </p:nvSpPr>
        <p:spPr/>
        <p:txBody>
          <a:bodyPr/>
          <a:lstStyle/>
          <a:p>
            <a:r>
              <a:rPr lang="en-US" dirty="0"/>
              <a:t>https://www.twentyonesenses.org/2021/01/18/how-to-support-proprioceptive-seekers/</a:t>
            </a:r>
          </a:p>
        </p:txBody>
      </p:sp>
    </p:spTree>
    <p:extLst>
      <p:ext uri="{BB962C8B-B14F-4D97-AF65-F5344CB8AC3E}">
        <p14:creationId xmlns:p14="http://schemas.microsoft.com/office/powerpoint/2010/main" val="1183649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69206-FCE7-444A-A7DF-C614987A3ABA}"/>
              </a:ext>
            </a:extLst>
          </p:cNvPr>
          <p:cNvSpPr>
            <a:spLocks noGrp="1"/>
          </p:cNvSpPr>
          <p:nvPr>
            <p:ph type="title"/>
          </p:nvPr>
        </p:nvSpPr>
        <p:spPr>
          <a:xfrm>
            <a:off x="76200" y="366440"/>
            <a:ext cx="11328400" cy="1293028"/>
          </a:xfrm>
        </p:spPr>
        <p:txBody>
          <a:bodyPr>
            <a:normAutofit/>
          </a:bodyPr>
          <a:lstStyle/>
          <a:p>
            <a:r>
              <a:rPr lang="en-US" sz="2800" dirty="0">
                <a:latin typeface="Comic Sans MS" panose="030F0702030302020204" pitchFamily="66" charset="0"/>
              </a:rPr>
              <a:t>How to support Proprioceptive seeking behavior cont.</a:t>
            </a:r>
          </a:p>
        </p:txBody>
      </p:sp>
      <p:sp>
        <p:nvSpPr>
          <p:cNvPr id="3" name="Content Placeholder 2">
            <a:extLst>
              <a:ext uri="{FF2B5EF4-FFF2-40B4-BE49-F238E27FC236}">
                <a16:creationId xmlns:a16="http://schemas.microsoft.com/office/drawing/2014/main" id="{A3A68F1B-E369-4A08-932F-AD4B7CF59A39}"/>
              </a:ext>
            </a:extLst>
          </p:cNvPr>
          <p:cNvSpPr>
            <a:spLocks noGrp="1"/>
          </p:cNvSpPr>
          <p:nvPr>
            <p:ph idx="1"/>
          </p:nvPr>
        </p:nvSpPr>
        <p:spPr>
          <a:xfrm>
            <a:off x="76201" y="1416936"/>
            <a:ext cx="11929532" cy="5074624"/>
          </a:xfrm>
        </p:spPr>
        <p:txBody>
          <a:bodyPr>
            <a:normAutofit/>
          </a:bodyPr>
          <a:lstStyle/>
          <a:p>
            <a:endParaRPr lang="en-US" sz="2800" dirty="0"/>
          </a:p>
          <a:p>
            <a:pPr marL="0" indent="0">
              <a:buNone/>
            </a:pPr>
            <a:r>
              <a:rPr lang="en-US" sz="3000" dirty="0">
                <a:latin typeface="Comic Sans MS" panose="030F0702030302020204" pitchFamily="66" charset="0"/>
              </a:rPr>
              <a:t>However, do not be surprised if you need to teach the different relationships where physical contact like hugs, cuddling, </a:t>
            </a:r>
            <a:r>
              <a:rPr lang="en-US" sz="3000" dirty="0" err="1">
                <a:latin typeface="Comic Sans MS" panose="030F0702030302020204" pitchFamily="66" charset="0"/>
              </a:rPr>
              <a:t>ect</a:t>
            </a:r>
            <a:r>
              <a:rPr lang="en-US" sz="3000" dirty="0">
                <a:latin typeface="Comic Sans MS" panose="030F0702030302020204" pitchFamily="66" charset="0"/>
              </a:rPr>
              <a:t>.. are and are not appropriate and be prepared to teach or refer to appropriate support for teaching this important concept.  One resource might be social skills therapist. </a:t>
            </a:r>
          </a:p>
        </p:txBody>
      </p:sp>
    </p:spTree>
    <p:extLst>
      <p:ext uri="{BB962C8B-B14F-4D97-AF65-F5344CB8AC3E}">
        <p14:creationId xmlns:p14="http://schemas.microsoft.com/office/powerpoint/2010/main" val="2209409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69206-FCE7-444A-A7DF-C614987A3ABA}"/>
              </a:ext>
            </a:extLst>
          </p:cNvPr>
          <p:cNvSpPr>
            <a:spLocks noGrp="1"/>
          </p:cNvSpPr>
          <p:nvPr>
            <p:ph type="title"/>
          </p:nvPr>
        </p:nvSpPr>
        <p:spPr>
          <a:xfrm>
            <a:off x="245533" y="425707"/>
            <a:ext cx="11946467" cy="1055960"/>
          </a:xfrm>
        </p:spPr>
        <p:txBody>
          <a:bodyPr>
            <a:normAutofit fontScale="90000"/>
          </a:bodyPr>
          <a:lstStyle/>
          <a:p>
            <a:r>
              <a:rPr lang="en-US" sz="4000" dirty="0">
                <a:latin typeface="Comic Sans MS" panose="030F0702030302020204" pitchFamily="66" charset="0"/>
              </a:rPr>
              <a:t>What is Proprioceptive Avoidant behavior</a:t>
            </a:r>
            <a:endParaRPr lang="en-US"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A3A68F1B-E369-4A08-932F-AD4B7CF59A39}"/>
              </a:ext>
            </a:extLst>
          </p:cNvPr>
          <p:cNvSpPr>
            <a:spLocks noGrp="1"/>
          </p:cNvSpPr>
          <p:nvPr>
            <p:ph idx="1"/>
          </p:nvPr>
        </p:nvSpPr>
        <p:spPr>
          <a:xfrm>
            <a:off x="439801" y="2255326"/>
            <a:ext cx="10820400" cy="3767969"/>
          </a:xfrm>
        </p:spPr>
        <p:txBody>
          <a:bodyPr>
            <a:noAutofit/>
          </a:bodyPr>
          <a:lstStyle/>
          <a:p>
            <a:pPr marL="0" indent="0">
              <a:buNone/>
            </a:pPr>
            <a:r>
              <a:rPr lang="en-US" sz="2800" dirty="0">
                <a:latin typeface="Comic Sans MS" panose="030F0702030302020204" pitchFamily="66" charset="0"/>
              </a:rPr>
              <a:t>Proprioceptive avoiders are highly sensitive to movement and pressure tend to become overwhelmed or distracted by physical contact. Avoiders often have extreme or upsetting reactions to even very mild stimulation. As a result, they can appear withdrawn or defensive and have trouble fitting in with their peers. They also frequently experience symptoms associated with anxiety disorders and engage in repetitive self-soothing behaviors.</a:t>
            </a:r>
          </a:p>
        </p:txBody>
      </p:sp>
      <p:sp>
        <p:nvSpPr>
          <p:cNvPr id="5" name="Footer Placeholder 4">
            <a:extLst>
              <a:ext uri="{FF2B5EF4-FFF2-40B4-BE49-F238E27FC236}">
                <a16:creationId xmlns:a16="http://schemas.microsoft.com/office/drawing/2014/main" id="{70439492-D39E-5391-5B1E-A82EC0058151}"/>
              </a:ext>
            </a:extLst>
          </p:cNvPr>
          <p:cNvSpPr>
            <a:spLocks noGrp="1"/>
          </p:cNvSpPr>
          <p:nvPr>
            <p:ph type="ftr" sz="quarter" idx="11"/>
          </p:nvPr>
        </p:nvSpPr>
        <p:spPr/>
        <p:txBody>
          <a:bodyPr/>
          <a:lstStyle/>
          <a:p>
            <a:r>
              <a:rPr lang="en-US" dirty="0"/>
              <a:t>https://www.twentyonesenses.org/2021/01/18/how-to-support-proprioceptive-avoiders/</a:t>
            </a:r>
          </a:p>
        </p:txBody>
      </p:sp>
    </p:spTree>
    <p:extLst>
      <p:ext uri="{BB962C8B-B14F-4D97-AF65-F5344CB8AC3E}">
        <p14:creationId xmlns:p14="http://schemas.microsoft.com/office/powerpoint/2010/main" val="1362914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69206-FCE7-444A-A7DF-C614987A3ABA}"/>
              </a:ext>
            </a:extLst>
          </p:cNvPr>
          <p:cNvSpPr>
            <a:spLocks noGrp="1"/>
          </p:cNvSpPr>
          <p:nvPr>
            <p:ph type="title"/>
          </p:nvPr>
        </p:nvSpPr>
        <p:spPr>
          <a:xfrm>
            <a:off x="245533" y="425707"/>
            <a:ext cx="11946467" cy="1055960"/>
          </a:xfrm>
        </p:spPr>
        <p:txBody>
          <a:bodyPr>
            <a:normAutofit fontScale="90000"/>
          </a:bodyPr>
          <a:lstStyle/>
          <a:p>
            <a:r>
              <a:rPr lang="en-US" sz="4000" dirty="0">
                <a:latin typeface="Comic Sans MS" panose="030F0702030302020204" pitchFamily="66" charset="0"/>
              </a:rPr>
              <a:t>What is Proprioceptive Avoidant behavior Cont.</a:t>
            </a:r>
            <a:endParaRPr lang="en-US"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A3A68F1B-E369-4A08-932F-AD4B7CF59A39}"/>
              </a:ext>
            </a:extLst>
          </p:cNvPr>
          <p:cNvSpPr>
            <a:spLocks noGrp="1"/>
          </p:cNvSpPr>
          <p:nvPr>
            <p:ph idx="1"/>
          </p:nvPr>
        </p:nvSpPr>
        <p:spPr>
          <a:xfrm>
            <a:off x="0" y="1818788"/>
            <a:ext cx="11921067" cy="4810611"/>
          </a:xfrm>
        </p:spPr>
        <p:txBody>
          <a:bodyPr>
            <a:noAutofit/>
          </a:bodyPr>
          <a:lstStyle/>
          <a:p>
            <a:pPr marL="0" indent="0">
              <a:buNone/>
            </a:pPr>
            <a:r>
              <a:rPr lang="en-US" sz="2800" dirty="0">
                <a:latin typeface="Comic Sans MS" panose="030F0702030302020204" pitchFamily="66" charset="0"/>
              </a:rPr>
              <a:t>Proprioceptive Avoiders May:</a:t>
            </a:r>
          </a:p>
          <a:p>
            <a:r>
              <a:rPr lang="en-US" sz="2800" dirty="0">
                <a:latin typeface="Comic Sans MS" panose="030F0702030302020204" pitchFamily="66" charset="0"/>
              </a:rPr>
              <a:t>Avoid physical contact with others.</a:t>
            </a:r>
          </a:p>
          <a:p>
            <a:r>
              <a:rPr lang="en-US" sz="2800" dirty="0">
                <a:latin typeface="Comic Sans MS" panose="030F0702030302020204" pitchFamily="66" charset="0"/>
              </a:rPr>
              <a:t>Appear very timid around peers and avoid physical play.</a:t>
            </a:r>
          </a:p>
          <a:p>
            <a:r>
              <a:rPr lang="en-US" sz="2800" dirty="0">
                <a:latin typeface="Comic Sans MS" panose="030F0702030302020204" pitchFamily="66" charset="0"/>
              </a:rPr>
              <a:t>Become anxious in crowded spaces or when standing even somewhat close to others.</a:t>
            </a:r>
          </a:p>
          <a:p>
            <a:r>
              <a:rPr lang="en-US" sz="2800" dirty="0">
                <a:latin typeface="Comic Sans MS" panose="030F0702030302020204" pitchFamily="66" charset="0"/>
              </a:rPr>
              <a:t>Be unable to properly assess risk in their physical environment. For example, they may believe they can fall into the small gap between the floor and an elevator.</a:t>
            </a:r>
          </a:p>
        </p:txBody>
      </p:sp>
      <p:sp>
        <p:nvSpPr>
          <p:cNvPr id="5" name="Footer Placeholder 4">
            <a:extLst>
              <a:ext uri="{FF2B5EF4-FFF2-40B4-BE49-F238E27FC236}">
                <a16:creationId xmlns:a16="http://schemas.microsoft.com/office/drawing/2014/main" id="{AE944FC2-9291-766D-EADF-08E4E735FECC}"/>
              </a:ext>
            </a:extLst>
          </p:cNvPr>
          <p:cNvSpPr>
            <a:spLocks noGrp="1"/>
          </p:cNvSpPr>
          <p:nvPr>
            <p:ph type="ftr" sz="quarter" idx="11"/>
          </p:nvPr>
        </p:nvSpPr>
        <p:spPr/>
        <p:txBody>
          <a:bodyPr/>
          <a:lstStyle/>
          <a:p>
            <a:r>
              <a:rPr lang="en-US"/>
              <a:t>https://www.twentyonesenses.org/2021/01/18/how-to-support-proprioceptive-avoiders/</a:t>
            </a:r>
            <a:endParaRPr lang="en-US" dirty="0"/>
          </a:p>
        </p:txBody>
      </p:sp>
    </p:spTree>
    <p:extLst>
      <p:ext uri="{BB962C8B-B14F-4D97-AF65-F5344CB8AC3E}">
        <p14:creationId xmlns:p14="http://schemas.microsoft.com/office/powerpoint/2010/main" val="3183667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69206-FCE7-444A-A7DF-C614987A3ABA}"/>
              </a:ext>
            </a:extLst>
          </p:cNvPr>
          <p:cNvSpPr>
            <a:spLocks noGrp="1"/>
          </p:cNvSpPr>
          <p:nvPr>
            <p:ph type="title"/>
          </p:nvPr>
        </p:nvSpPr>
        <p:spPr>
          <a:xfrm>
            <a:off x="76200" y="366440"/>
            <a:ext cx="11328400" cy="1166027"/>
          </a:xfrm>
        </p:spPr>
        <p:txBody>
          <a:bodyPr>
            <a:normAutofit/>
          </a:bodyPr>
          <a:lstStyle/>
          <a:p>
            <a:r>
              <a:rPr lang="en-US" sz="2800" dirty="0">
                <a:latin typeface="Comic Sans MS" panose="030F0702030302020204" pitchFamily="66" charset="0"/>
              </a:rPr>
              <a:t>How to support Proprioceptive Avoidant behavior</a:t>
            </a:r>
          </a:p>
        </p:txBody>
      </p:sp>
      <p:sp>
        <p:nvSpPr>
          <p:cNvPr id="3" name="Content Placeholder 2">
            <a:extLst>
              <a:ext uri="{FF2B5EF4-FFF2-40B4-BE49-F238E27FC236}">
                <a16:creationId xmlns:a16="http://schemas.microsoft.com/office/drawing/2014/main" id="{A3A68F1B-E369-4A08-932F-AD4B7CF59A39}"/>
              </a:ext>
            </a:extLst>
          </p:cNvPr>
          <p:cNvSpPr>
            <a:spLocks noGrp="1"/>
          </p:cNvSpPr>
          <p:nvPr>
            <p:ph idx="1"/>
          </p:nvPr>
        </p:nvSpPr>
        <p:spPr>
          <a:xfrm>
            <a:off x="76200" y="2077336"/>
            <a:ext cx="11929532" cy="5074624"/>
          </a:xfrm>
        </p:spPr>
        <p:txBody>
          <a:bodyPr>
            <a:normAutofit/>
          </a:bodyPr>
          <a:lstStyle/>
          <a:p>
            <a:r>
              <a:rPr lang="en-US" sz="2800" dirty="0">
                <a:latin typeface="Comic Sans MS" panose="030F0702030302020204" pitchFamily="66" charset="0"/>
              </a:rPr>
              <a:t>Warn family and friends ahead of time that hugging and touching is not desired.</a:t>
            </a:r>
          </a:p>
          <a:p>
            <a:r>
              <a:rPr lang="en-US" sz="2800" dirty="0">
                <a:latin typeface="Comic Sans MS" panose="030F0702030302020204" pitchFamily="66" charset="0"/>
              </a:rPr>
              <a:t>Give verbal cues regarding your surroundings and properly contextualize the risks. (“There is a gap in the floor by the elevator. It is smaller than your foot. You cannot fall in. Let’s step over it together.”)</a:t>
            </a:r>
          </a:p>
        </p:txBody>
      </p:sp>
      <p:sp>
        <p:nvSpPr>
          <p:cNvPr id="5" name="Footer Placeholder 4">
            <a:extLst>
              <a:ext uri="{FF2B5EF4-FFF2-40B4-BE49-F238E27FC236}">
                <a16:creationId xmlns:a16="http://schemas.microsoft.com/office/drawing/2014/main" id="{DFBDBBF0-EA01-CF15-12C3-38A2223CD8DC}"/>
              </a:ext>
            </a:extLst>
          </p:cNvPr>
          <p:cNvSpPr>
            <a:spLocks noGrp="1"/>
          </p:cNvSpPr>
          <p:nvPr>
            <p:ph type="ftr" sz="quarter" idx="11"/>
          </p:nvPr>
        </p:nvSpPr>
        <p:spPr/>
        <p:txBody>
          <a:bodyPr/>
          <a:lstStyle/>
          <a:p>
            <a:r>
              <a:rPr lang="en-US" dirty="0">
                <a:hlinkClick r:id="rId3">
                  <a:extLst>
                    <a:ext uri="{A12FA001-AC4F-418D-AE19-62706E023703}">
                      <ahyp:hlinkClr xmlns:ahyp="http://schemas.microsoft.com/office/drawing/2018/hyperlinkcolor" val="tx"/>
                    </a:ext>
                  </a:extLst>
                </a:hlinkClick>
              </a:rPr>
              <a:t>https://www.twentyonesenses.org/2021/01/18/how-to-support-proprioceptive-avoiders/</a:t>
            </a:r>
            <a:endParaRPr lang="en-US" dirty="0"/>
          </a:p>
          <a:p>
            <a:endParaRPr lang="en-US" dirty="0"/>
          </a:p>
        </p:txBody>
      </p:sp>
    </p:spTree>
    <p:extLst>
      <p:ext uri="{BB962C8B-B14F-4D97-AF65-F5344CB8AC3E}">
        <p14:creationId xmlns:p14="http://schemas.microsoft.com/office/powerpoint/2010/main" val="1970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69206-FCE7-444A-A7DF-C614987A3ABA}"/>
              </a:ext>
            </a:extLst>
          </p:cNvPr>
          <p:cNvSpPr>
            <a:spLocks noGrp="1"/>
          </p:cNvSpPr>
          <p:nvPr>
            <p:ph type="title"/>
          </p:nvPr>
        </p:nvSpPr>
        <p:spPr>
          <a:xfrm>
            <a:off x="76200" y="366440"/>
            <a:ext cx="11328400" cy="1166027"/>
          </a:xfrm>
        </p:spPr>
        <p:txBody>
          <a:bodyPr>
            <a:normAutofit/>
          </a:bodyPr>
          <a:lstStyle/>
          <a:p>
            <a:r>
              <a:rPr lang="en-US" sz="2800" dirty="0">
                <a:latin typeface="Comic Sans MS" panose="030F0702030302020204" pitchFamily="66" charset="0"/>
              </a:rPr>
              <a:t>What is Tactile seeking behavior??</a:t>
            </a:r>
          </a:p>
        </p:txBody>
      </p:sp>
      <p:sp>
        <p:nvSpPr>
          <p:cNvPr id="3" name="Content Placeholder 2">
            <a:extLst>
              <a:ext uri="{FF2B5EF4-FFF2-40B4-BE49-F238E27FC236}">
                <a16:creationId xmlns:a16="http://schemas.microsoft.com/office/drawing/2014/main" id="{A3A68F1B-E369-4A08-932F-AD4B7CF59A39}"/>
              </a:ext>
            </a:extLst>
          </p:cNvPr>
          <p:cNvSpPr>
            <a:spLocks noGrp="1"/>
          </p:cNvSpPr>
          <p:nvPr>
            <p:ph idx="1"/>
          </p:nvPr>
        </p:nvSpPr>
        <p:spPr>
          <a:xfrm>
            <a:off x="76200" y="2077336"/>
            <a:ext cx="11929532" cy="5074624"/>
          </a:xfrm>
        </p:spPr>
        <p:txBody>
          <a:bodyPr>
            <a:normAutofit/>
          </a:bodyPr>
          <a:lstStyle/>
          <a:p>
            <a:pPr marL="0" indent="0">
              <a:buNone/>
            </a:pPr>
            <a:r>
              <a:rPr lang="en-US" sz="2800" dirty="0">
                <a:latin typeface="Comic Sans MS" panose="030F0702030302020204" pitchFamily="66" charset="0"/>
              </a:rPr>
              <a:t>Tactile seekers are desensitized to touch and crave sensory stimulation via specific textures, temperatures, and deep pressure. Seekers may seem to need constant stimulation. However, they tend to become more deregulated as they take in more input. Many seekers experience symptoms associated with Attention Deficit Hyperactivity Disorder (ADHD), such low impulse control, inability to focus, and behavioral problems.</a:t>
            </a:r>
          </a:p>
        </p:txBody>
      </p:sp>
      <p:sp>
        <p:nvSpPr>
          <p:cNvPr id="5" name="Footer Placeholder 4">
            <a:extLst>
              <a:ext uri="{FF2B5EF4-FFF2-40B4-BE49-F238E27FC236}">
                <a16:creationId xmlns:a16="http://schemas.microsoft.com/office/drawing/2014/main" id="{DFBDBBF0-EA01-CF15-12C3-38A2223CD8DC}"/>
              </a:ext>
            </a:extLst>
          </p:cNvPr>
          <p:cNvSpPr>
            <a:spLocks noGrp="1"/>
          </p:cNvSpPr>
          <p:nvPr>
            <p:ph type="ftr" sz="quarter" idx="11"/>
          </p:nvPr>
        </p:nvSpPr>
        <p:spPr/>
        <p:txBody>
          <a:bodyPr/>
          <a:lstStyle/>
          <a:p>
            <a:r>
              <a:rPr lang="en-US" dirty="0"/>
              <a:t>https://www.twentyonesenses.org/2021/01/18/how-to-support-your-tactile-seeker/</a:t>
            </a:r>
          </a:p>
          <a:p>
            <a:endParaRPr lang="en-US" dirty="0"/>
          </a:p>
        </p:txBody>
      </p:sp>
    </p:spTree>
    <p:extLst>
      <p:ext uri="{BB962C8B-B14F-4D97-AF65-F5344CB8AC3E}">
        <p14:creationId xmlns:p14="http://schemas.microsoft.com/office/powerpoint/2010/main" val="2479024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72C1D-8C20-472F-8802-661A9CF301D5}"/>
              </a:ext>
            </a:extLst>
          </p:cNvPr>
          <p:cNvSpPr>
            <a:spLocks noGrp="1"/>
          </p:cNvSpPr>
          <p:nvPr>
            <p:ph type="title"/>
          </p:nvPr>
        </p:nvSpPr>
        <p:spPr>
          <a:xfrm>
            <a:off x="3571651" y="258050"/>
            <a:ext cx="4243082" cy="1508760"/>
          </a:xfrm>
        </p:spPr>
        <p:txBody>
          <a:bodyPr/>
          <a:lstStyle/>
          <a:p>
            <a:pPr algn="ctr"/>
            <a:r>
              <a:rPr lang="en-US" dirty="0">
                <a:latin typeface="Comic Sans MS" panose="030F0702030302020204" pitchFamily="66" charset="0"/>
                <a:cs typeface="Times New Roman" panose="02020603050405020304" pitchFamily="18" charset="0"/>
              </a:rPr>
              <a:t>KEY Purpose</a:t>
            </a:r>
          </a:p>
        </p:txBody>
      </p:sp>
      <p:sp>
        <p:nvSpPr>
          <p:cNvPr id="3" name="Content Placeholder 2">
            <a:extLst>
              <a:ext uri="{FF2B5EF4-FFF2-40B4-BE49-F238E27FC236}">
                <a16:creationId xmlns:a16="http://schemas.microsoft.com/office/drawing/2014/main" id="{FBF2BECA-367E-4CD4-A170-669F3CDB86FF}"/>
              </a:ext>
            </a:extLst>
          </p:cNvPr>
          <p:cNvSpPr>
            <a:spLocks noGrp="1"/>
          </p:cNvSpPr>
          <p:nvPr>
            <p:ph idx="1"/>
          </p:nvPr>
        </p:nvSpPr>
        <p:spPr/>
        <p:txBody>
          <a:bodyPr>
            <a:normAutofit/>
          </a:bodyPr>
          <a:lstStyle/>
          <a:p>
            <a:pPr marL="0" indent="0">
              <a:buNone/>
            </a:pPr>
            <a:r>
              <a:rPr lang="en-US" sz="2800" dirty="0">
                <a:latin typeface="Comic Sans MS" panose="030F0702030302020204" pitchFamily="66" charset="0"/>
              </a:rPr>
              <a:t>For the purpose of this presentation IDD will stand for people with Intellectual and Developmental Disabilities and related Sensory Processing Disorders with or without co-occurring Mental Health and/or Substance Use Diagnosis.</a:t>
            </a:r>
          </a:p>
        </p:txBody>
      </p:sp>
    </p:spTree>
    <p:extLst>
      <p:ext uri="{BB962C8B-B14F-4D97-AF65-F5344CB8AC3E}">
        <p14:creationId xmlns:p14="http://schemas.microsoft.com/office/powerpoint/2010/main" val="78224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69206-FCE7-444A-A7DF-C614987A3ABA}"/>
              </a:ext>
            </a:extLst>
          </p:cNvPr>
          <p:cNvSpPr>
            <a:spLocks noGrp="1"/>
          </p:cNvSpPr>
          <p:nvPr>
            <p:ph type="title"/>
          </p:nvPr>
        </p:nvSpPr>
        <p:spPr>
          <a:xfrm>
            <a:off x="76200" y="366440"/>
            <a:ext cx="11328400" cy="1166027"/>
          </a:xfrm>
        </p:spPr>
        <p:txBody>
          <a:bodyPr>
            <a:normAutofit/>
          </a:bodyPr>
          <a:lstStyle/>
          <a:p>
            <a:r>
              <a:rPr lang="en-US" sz="2800" dirty="0">
                <a:latin typeface="Comic Sans MS" panose="030F0702030302020204" pitchFamily="66" charset="0"/>
              </a:rPr>
              <a:t>What is Tactile seeking behavior?? cont.</a:t>
            </a:r>
          </a:p>
        </p:txBody>
      </p:sp>
      <p:sp>
        <p:nvSpPr>
          <p:cNvPr id="3" name="Content Placeholder 2">
            <a:extLst>
              <a:ext uri="{FF2B5EF4-FFF2-40B4-BE49-F238E27FC236}">
                <a16:creationId xmlns:a16="http://schemas.microsoft.com/office/drawing/2014/main" id="{A3A68F1B-E369-4A08-932F-AD4B7CF59A39}"/>
              </a:ext>
            </a:extLst>
          </p:cNvPr>
          <p:cNvSpPr>
            <a:spLocks noGrp="1"/>
          </p:cNvSpPr>
          <p:nvPr>
            <p:ph idx="1"/>
          </p:nvPr>
        </p:nvSpPr>
        <p:spPr>
          <a:xfrm>
            <a:off x="76200" y="1783376"/>
            <a:ext cx="11929532" cy="5074624"/>
          </a:xfrm>
        </p:spPr>
        <p:txBody>
          <a:bodyPr>
            <a:normAutofit/>
          </a:bodyPr>
          <a:lstStyle/>
          <a:p>
            <a:pPr marL="0" indent="0">
              <a:buNone/>
            </a:pPr>
            <a:r>
              <a:rPr lang="en-US" sz="2800" dirty="0">
                <a:latin typeface="Comic Sans MS" panose="030F0702030302020204" pitchFamily="66" charset="0"/>
              </a:rPr>
              <a:t>Tactile Seekers May:</a:t>
            </a:r>
          </a:p>
          <a:p>
            <a:r>
              <a:rPr lang="en-US" sz="2800" dirty="0">
                <a:latin typeface="Comic Sans MS" panose="030F0702030302020204" pitchFamily="66" charset="0"/>
              </a:rPr>
              <a:t>Prefer toys, clothing, and food with varied or specific textures. </a:t>
            </a:r>
          </a:p>
          <a:p>
            <a:r>
              <a:rPr lang="en-US" sz="2800" dirty="0">
                <a:latin typeface="Comic Sans MS" panose="030F0702030302020204" pitchFamily="66" charset="0"/>
              </a:rPr>
              <a:t>Constantly touch or fiddle with clothing, surfaces, or other objects.</a:t>
            </a:r>
          </a:p>
          <a:p>
            <a:r>
              <a:rPr lang="en-US" sz="2800" dirty="0">
                <a:latin typeface="Comic Sans MS" panose="030F0702030302020204" pitchFamily="66" charset="0"/>
              </a:rPr>
              <a:t>Crave hugs, kisses, and other frequent or prolonged contact with others.</a:t>
            </a:r>
          </a:p>
          <a:p>
            <a:r>
              <a:rPr lang="en-US" sz="2800" dirty="0">
                <a:latin typeface="Comic Sans MS" panose="030F0702030302020204" pitchFamily="66" charset="0"/>
              </a:rPr>
              <a:t>Tend to play too rough and accidentally harm others while playing.</a:t>
            </a:r>
          </a:p>
          <a:p>
            <a:r>
              <a:rPr lang="en-US" sz="2800" dirty="0">
                <a:latin typeface="Comic Sans MS" panose="030F0702030302020204" pitchFamily="66" charset="0"/>
              </a:rPr>
              <a:t>Have difficulty recognizing and respecting others’ personal boundaries.</a:t>
            </a:r>
          </a:p>
          <a:p>
            <a:r>
              <a:rPr lang="en-US" sz="2800" dirty="0">
                <a:latin typeface="Comic Sans MS" panose="030F0702030302020204" pitchFamily="66" charset="0"/>
              </a:rPr>
              <a:t>Have a higher-than-normal pain threshold and might not notice minor injuries.</a:t>
            </a:r>
          </a:p>
        </p:txBody>
      </p:sp>
      <p:sp>
        <p:nvSpPr>
          <p:cNvPr id="5" name="Footer Placeholder 4">
            <a:extLst>
              <a:ext uri="{FF2B5EF4-FFF2-40B4-BE49-F238E27FC236}">
                <a16:creationId xmlns:a16="http://schemas.microsoft.com/office/drawing/2014/main" id="{DFBDBBF0-EA01-CF15-12C3-38A2223CD8DC}"/>
              </a:ext>
            </a:extLst>
          </p:cNvPr>
          <p:cNvSpPr>
            <a:spLocks noGrp="1"/>
          </p:cNvSpPr>
          <p:nvPr>
            <p:ph type="ftr" sz="quarter" idx="11"/>
          </p:nvPr>
        </p:nvSpPr>
        <p:spPr/>
        <p:txBody>
          <a:bodyPr/>
          <a:lstStyle/>
          <a:p>
            <a:r>
              <a:rPr lang="en-US" dirty="0"/>
              <a:t>https://www.twentyonesenses.org/2021/01/18/how-to-support-your-tactile-seeker/</a:t>
            </a:r>
          </a:p>
        </p:txBody>
      </p:sp>
    </p:spTree>
    <p:extLst>
      <p:ext uri="{BB962C8B-B14F-4D97-AF65-F5344CB8AC3E}">
        <p14:creationId xmlns:p14="http://schemas.microsoft.com/office/powerpoint/2010/main" val="5107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69206-FCE7-444A-A7DF-C614987A3ABA}"/>
              </a:ext>
            </a:extLst>
          </p:cNvPr>
          <p:cNvSpPr>
            <a:spLocks noGrp="1"/>
          </p:cNvSpPr>
          <p:nvPr>
            <p:ph type="title"/>
          </p:nvPr>
        </p:nvSpPr>
        <p:spPr>
          <a:xfrm>
            <a:off x="76200" y="366440"/>
            <a:ext cx="11328400" cy="1166027"/>
          </a:xfrm>
        </p:spPr>
        <p:txBody>
          <a:bodyPr>
            <a:normAutofit/>
          </a:bodyPr>
          <a:lstStyle/>
          <a:p>
            <a:r>
              <a:rPr lang="en-US" sz="2800" dirty="0">
                <a:latin typeface="Comic Sans MS" panose="030F0702030302020204" pitchFamily="66" charset="0"/>
              </a:rPr>
              <a:t>How to support Tactile seeking behavior</a:t>
            </a:r>
          </a:p>
        </p:txBody>
      </p:sp>
      <p:sp>
        <p:nvSpPr>
          <p:cNvPr id="3" name="Content Placeholder 2">
            <a:extLst>
              <a:ext uri="{FF2B5EF4-FFF2-40B4-BE49-F238E27FC236}">
                <a16:creationId xmlns:a16="http://schemas.microsoft.com/office/drawing/2014/main" id="{A3A68F1B-E369-4A08-932F-AD4B7CF59A39}"/>
              </a:ext>
            </a:extLst>
          </p:cNvPr>
          <p:cNvSpPr>
            <a:spLocks noGrp="1"/>
          </p:cNvSpPr>
          <p:nvPr>
            <p:ph idx="1"/>
          </p:nvPr>
        </p:nvSpPr>
        <p:spPr>
          <a:xfrm>
            <a:off x="76199" y="1899536"/>
            <a:ext cx="12175067" cy="5074624"/>
          </a:xfrm>
        </p:spPr>
        <p:txBody>
          <a:bodyPr>
            <a:normAutofit/>
          </a:bodyPr>
          <a:lstStyle/>
          <a:p>
            <a:r>
              <a:rPr lang="en-US" sz="2800" dirty="0">
                <a:latin typeface="Comic Sans MS" panose="030F0702030302020204" pitchFamily="66" charset="0"/>
              </a:rPr>
              <a:t>Use fidget spinners, stress balls, and stretchy bands.</a:t>
            </a:r>
          </a:p>
          <a:p>
            <a:r>
              <a:rPr lang="en-US" sz="2800" dirty="0">
                <a:latin typeface="Comic Sans MS" panose="030F0702030302020204" pitchFamily="66" charset="0"/>
              </a:rPr>
              <a:t>Provide a variety of textures in toys, clothing, and food.</a:t>
            </a:r>
          </a:p>
          <a:p>
            <a:r>
              <a:rPr lang="en-US" sz="2800" dirty="0">
                <a:latin typeface="Comic Sans MS" panose="030F0702030302020204" pitchFamily="66" charset="0"/>
              </a:rPr>
              <a:t>Play with finger paints, Play-Doh, sand, mud, and other messy objects.</a:t>
            </a:r>
          </a:p>
          <a:p>
            <a:r>
              <a:rPr lang="en-US" sz="2800" dirty="0">
                <a:latin typeface="Comic Sans MS" panose="030F0702030302020204" pitchFamily="66" charset="0"/>
              </a:rPr>
              <a:t>Build a sensory table at home and include water, sand, Legos, or other textures.</a:t>
            </a:r>
          </a:p>
          <a:p>
            <a:r>
              <a:rPr lang="en-US" sz="2800" dirty="0">
                <a:latin typeface="Comic Sans MS" panose="030F0702030302020204" pitchFamily="66" charset="0"/>
              </a:rPr>
              <a:t>Place Velcro, stickers, or fidgets in study areas to help your child stay focused.</a:t>
            </a:r>
          </a:p>
          <a:p>
            <a:r>
              <a:rPr lang="en-US" sz="2800" dirty="0">
                <a:latin typeface="Comic Sans MS" panose="030F0702030302020204" pitchFamily="66" charset="0"/>
              </a:rPr>
              <a:t>Practice ways to respect personal space while eating, playing, lining up, etc.</a:t>
            </a:r>
          </a:p>
        </p:txBody>
      </p:sp>
      <p:sp>
        <p:nvSpPr>
          <p:cNvPr id="5" name="Footer Placeholder 4">
            <a:extLst>
              <a:ext uri="{FF2B5EF4-FFF2-40B4-BE49-F238E27FC236}">
                <a16:creationId xmlns:a16="http://schemas.microsoft.com/office/drawing/2014/main" id="{DFBDBBF0-EA01-CF15-12C3-38A2223CD8DC}"/>
              </a:ext>
            </a:extLst>
          </p:cNvPr>
          <p:cNvSpPr>
            <a:spLocks noGrp="1"/>
          </p:cNvSpPr>
          <p:nvPr>
            <p:ph type="ftr" sz="quarter" idx="11"/>
          </p:nvPr>
        </p:nvSpPr>
        <p:spPr/>
        <p:txBody>
          <a:bodyPr/>
          <a:lstStyle/>
          <a:p>
            <a:r>
              <a:rPr lang="en-US" dirty="0"/>
              <a:t>https://www.twentyonesenses.org/2021/01/18/how-to-support-your-tactile-seeker/</a:t>
            </a:r>
          </a:p>
        </p:txBody>
      </p:sp>
    </p:spTree>
    <p:extLst>
      <p:ext uri="{BB962C8B-B14F-4D97-AF65-F5344CB8AC3E}">
        <p14:creationId xmlns:p14="http://schemas.microsoft.com/office/powerpoint/2010/main" val="1843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69206-FCE7-444A-A7DF-C614987A3ABA}"/>
              </a:ext>
            </a:extLst>
          </p:cNvPr>
          <p:cNvSpPr>
            <a:spLocks noGrp="1"/>
          </p:cNvSpPr>
          <p:nvPr>
            <p:ph type="title"/>
          </p:nvPr>
        </p:nvSpPr>
        <p:spPr>
          <a:xfrm>
            <a:off x="76200" y="366440"/>
            <a:ext cx="11328400" cy="1166027"/>
          </a:xfrm>
        </p:spPr>
        <p:txBody>
          <a:bodyPr>
            <a:normAutofit/>
          </a:bodyPr>
          <a:lstStyle/>
          <a:p>
            <a:r>
              <a:rPr lang="en-US" sz="2800" dirty="0">
                <a:latin typeface="Comic Sans MS" panose="030F0702030302020204" pitchFamily="66" charset="0"/>
              </a:rPr>
              <a:t>How to support Tactile seeking behavior cont.</a:t>
            </a:r>
          </a:p>
        </p:txBody>
      </p:sp>
      <p:sp>
        <p:nvSpPr>
          <p:cNvPr id="3" name="Content Placeholder 2">
            <a:extLst>
              <a:ext uri="{FF2B5EF4-FFF2-40B4-BE49-F238E27FC236}">
                <a16:creationId xmlns:a16="http://schemas.microsoft.com/office/drawing/2014/main" id="{A3A68F1B-E369-4A08-932F-AD4B7CF59A39}"/>
              </a:ext>
            </a:extLst>
          </p:cNvPr>
          <p:cNvSpPr>
            <a:spLocks noGrp="1"/>
          </p:cNvSpPr>
          <p:nvPr>
            <p:ph idx="1"/>
          </p:nvPr>
        </p:nvSpPr>
        <p:spPr>
          <a:xfrm>
            <a:off x="76199" y="1899536"/>
            <a:ext cx="12175067" cy="5074624"/>
          </a:xfrm>
        </p:spPr>
        <p:txBody>
          <a:bodyPr>
            <a:normAutofit/>
          </a:bodyPr>
          <a:lstStyle/>
          <a:p>
            <a:pPr marL="0" indent="0">
              <a:buNone/>
            </a:pPr>
            <a:r>
              <a:rPr lang="en-US" sz="2800" dirty="0">
                <a:latin typeface="Comic Sans MS" panose="030F0702030302020204" pitchFamily="66" charset="0"/>
              </a:rPr>
              <a:t>Including the different relationships where physical contact like tickling, back scratches, massages, </a:t>
            </a:r>
            <a:r>
              <a:rPr lang="en-US" sz="2800" dirty="0" err="1">
                <a:latin typeface="Comic Sans MS" panose="030F0702030302020204" pitchFamily="66" charset="0"/>
              </a:rPr>
              <a:t>ect</a:t>
            </a:r>
            <a:r>
              <a:rPr lang="en-US" sz="2800" dirty="0">
                <a:latin typeface="Comic Sans MS" panose="030F0702030302020204" pitchFamily="66" charset="0"/>
              </a:rPr>
              <a:t>.. are and are not appropriate or refer to appropriate support for teaching this important concept.  One resource might be social skills therapist. </a:t>
            </a:r>
          </a:p>
        </p:txBody>
      </p:sp>
      <p:sp>
        <p:nvSpPr>
          <p:cNvPr id="5" name="Footer Placeholder 4">
            <a:extLst>
              <a:ext uri="{FF2B5EF4-FFF2-40B4-BE49-F238E27FC236}">
                <a16:creationId xmlns:a16="http://schemas.microsoft.com/office/drawing/2014/main" id="{DFBDBBF0-EA01-CF15-12C3-38A2223CD8DC}"/>
              </a:ext>
            </a:extLst>
          </p:cNvPr>
          <p:cNvSpPr>
            <a:spLocks noGrp="1"/>
          </p:cNvSpPr>
          <p:nvPr>
            <p:ph type="ftr" sz="quarter" idx="11"/>
          </p:nvPr>
        </p:nvSpPr>
        <p:spPr/>
        <p:txBody>
          <a:bodyPr/>
          <a:lstStyle/>
          <a:p>
            <a:r>
              <a:rPr lang="en-US" dirty="0"/>
              <a:t>https://www.twentyonesenses.org/2021/01/18/how-to-support-your-tactile-seeker/</a:t>
            </a:r>
          </a:p>
        </p:txBody>
      </p:sp>
    </p:spTree>
    <p:extLst>
      <p:ext uri="{BB962C8B-B14F-4D97-AF65-F5344CB8AC3E}">
        <p14:creationId xmlns:p14="http://schemas.microsoft.com/office/powerpoint/2010/main" val="11399142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69206-FCE7-444A-A7DF-C614987A3ABA}"/>
              </a:ext>
            </a:extLst>
          </p:cNvPr>
          <p:cNvSpPr>
            <a:spLocks noGrp="1"/>
          </p:cNvSpPr>
          <p:nvPr>
            <p:ph type="title"/>
          </p:nvPr>
        </p:nvSpPr>
        <p:spPr>
          <a:xfrm>
            <a:off x="76200" y="366440"/>
            <a:ext cx="11328400" cy="1166027"/>
          </a:xfrm>
        </p:spPr>
        <p:txBody>
          <a:bodyPr>
            <a:normAutofit/>
          </a:bodyPr>
          <a:lstStyle/>
          <a:p>
            <a:r>
              <a:rPr lang="en-US" sz="2800" dirty="0">
                <a:latin typeface="Comic Sans MS" panose="030F0702030302020204" pitchFamily="66" charset="0"/>
              </a:rPr>
              <a:t>What is Tactile Av0idant behavior??</a:t>
            </a:r>
          </a:p>
        </p:txBody>
      </p:sp>
      <p:sp>
        <p:nvSpPr>
          <p:cNvPr id="3" name="Content Placeholder 2">
            <a:extLst>
              <a:ext uri="{FF2B5EF4-FFF2-40B4-BE49-F238E27FC236}">
                <a16:creationId xmlns:a16="http://schemas.microsoft.com/office/drawing/2014/main" id="{A3A68F1B-E369-4A08-932F-AD4B7CF59A39}"/>
              </a:ext>
            </a:extLst>
          </p:cNvPr>
          <p:cNvSpPr>
            <a:spLocks noGrp="1"/>
          </p:cNvSpPr>
          <p:nvPr>
            <p:ph idx="1"/>
          </p:nvPr>
        </p:nvSpPr>
        <p:spPr>
          <a:xfrm>
            <a:off x="76200" y="1899536"/>
            <a:ext cx="11929532" cy="5074624"/>
          </a:xfrm>
        </p:spPr>
        <p:txBody>
          <a:bodyPr>
            <a:normAutofit/>
          </a:bodyPr>
          <a:lstStyle/>
          <a:p>
            <a:pPr marL="0" indent="0">
              <a:buNone/>
            </a:pPr>
            <a:r>
              <a:rPr lang="en-US" sz="2800" dirty="0">
                <a:latin typeface="Comic Sans MS" panose="030F0702030302020204" pitchFamily="66" charset="0"/>
              </a:rPr>
              <a:t>Tactile avoiders are highly sensitive to touch or temperature and tend to become overwhelmed or distracted by everyday tactile input. Avoiders often have extreme or upsetting reactions to even very mild stimulation. As a result, they can appear withdrawn or defensive and have trouble fitting in with their peers. They also frequently experience symptoms associated with anxiety disorders and engage in repetitive self-soothing behaviors.</a:t>
            </a:r>
          </a:p>
        </p:txBody>
      </p:sp>
      <p:sp>
        <p:nvSpPr>
          <p:cNvPr id="5" name="Footer Placeholder 4">
            <a:extLst>
              <a:ext uri="{FF2B5EF4-FFF2-40B4-BE49-F238E27FC236}">
                <a16:creationId xmlns:a16="http://schemas.microsoft.com/office/drawing/2014/main" id="{DFBDBBF0-EA01-CF15-12C3-38A2223CD8DC}"/>
              </a:ext>
            </a:extLst>
          </p:cNvPr>
          <p:cNvSpPr>
            <a:spLocks noGrp="1"/>
          </p:cNvSpPr>
          <p:nvPr>
            <p:ph type="ftr" sz="quarter" idx="11"/>
          </p:nvPr>
        </p:nvSpPr>
        <p:spPr/>
        <p:txBody>
          <a:bodyPr/>
          <a:lstStyle/>
          <a:p>
            <a:r>
              <a:rPr lang="en-US" dirty="0"/>
              <a:t>https://www.twentyonesenses.org/2021/01/18/how-to-support-tactile-avoiders/</a:t>
            </a:r>
          </a:p>
        </p:txBody>
      </p:sp>
    </p:spTree>
    <p:extLst>
      <p:ext uri="{BB962C8B-B14F-4D97-AF65-F5344CB8AC3E}">
        <p14:creationId xmlns:p14="http://schemas.microsoft.com/office/powerpoint/2010/main" val="1622910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69206-FCE7-444A-A7DF-C614987A3ABA}"/>
              </a:ext>
            </a:extLst>
          </p:cNvPr>
          <p:cNvSpPr>
            <a:spLocks noGrp="1"/>
          </p:cNvSpPr>
          <p:nvPr>
            <p:ph type="title"/>
          </p:nvPr>
        </p:nvSpPr>
        <p:spPr>
          <a:xfrm>
            <a:off x="76200" y="366440"/>
            <a:ext cx="11328400" cy="1166027"/>
          </a:xfrm>
        </p:spPr>
        <p:txBody>
          <a:bodyPr>
            <a:normAutofit/>
          </a:bodyPr>
          <a:lstStyle/>
          <a:p>
            <a:r>
              <a:rPr lang="en-US" sz="2800" dirty="0">
                <a:latin typeface="Comic Sans MS" panose="030F0702030302020204" pitchFamily="66" charset="0"/>
              </a:rPr>
              <a:t>What is Tactile Av0idant behavior?? Cont.</a:t>
            </a:r>
          </a:p>
        </p:txBody>
      </p:sp>
      <p:sp>
        <p:nvSpPr>
          <p:cNvPr id="3" name="Content Placeholder 2">
            <a:extLst>
              <a:ext uri="{FF2B5EF4-FFF2-40B4-BE49-F238E27FC236}">
                <a16:creationId xmlns:a16="http://schemas.microsoft.com/office/drawing/2014/main" id="{A3A68F1B-E369-4A08-932F-AD4B7CF59A39}"/>
              </a:ext>
            </a:extLst>
          </p:cNvPr>
          <p:cNvSpPr>
            <a:spLocks noGrp="1"/>
          </p:cNvSpPr>
          <p:nvPr>
            <p:ph idx="1"/>
          </p:nvPr>
        </p:nvSpPr>
        <p:spPr>
          <a:xfrm>
            <a:off x="76200" y="1899536"/>
            <a:ext cx="12115800" cy="5074624"/>
          </a:xfrm>
        </p:spPr>
        <p:txBody>
          <a:bodyPr>
            <a:normAutofit/>
          </a:bodyPr>
          <a:lstStyle/>
          <a:p>
            <a:pPr marL="0" indent="0">
              <a:buNone/>
            </a:pPr>
            <a:r>
              <a:rPr lang="en-US" sz="2800" dirty="0">
                <a:latin typeface="Comic Sans MS" panose="030F0702030302020204" pitchFamily="66" charset="0"/>
              </a:rPr>
              <a:t>Tactile Avoiders May:</a:t>
            </a:r>
          </a:p>
          <a:p>
            <a:r>
              <a:rPr lang="en-US" sz="2800" dirty="0">
                <a:latin typeface="Comic Sans MS" panose="030F0702030302020204" pitchFamily="66" charset="0"/>
              </a:rPr>
              <a:t>Avoid clothing or food with specific textures.</a:t>
            </a:r>
          </a:p>
          <a:p>
            <a:r>
              <a:rPr lang="en-US" sz="2800" dirty="0">
                <a:latin typeface="Comic Sans MS" panose="030F0702030302020204" pitchFamily="66" charset="0"/>
              </a:rPr>
              <a:t>Dislike being touched, hugged, or kissed, even by parents.</a:t>
            </a:r>
          </a:p>
          <a:p>
            <a:r>
              <a:rPr lang="en-US" sz="2800" dirty="0">
                <a:latin typeface="Comic Sans MS" panose="030F0702030302020204" pitchFamily="66" charset="0"/>
              </a:rPr>
              <a:t>Dislike their hair or skin being wet and avoid swimming and bathing.</a:t>
            </a:r>
          </a:p>
          <a:p>
            <a:r>
              <a:rPr lang="en-US" sz="2800" dirty="0">
                <a:latin typeface="Comic Sans MS" panose="030F0702030302020204" pitchFamily="66" charset="0"/>
              </a:rPr>
              <a:t>Refuse to wear tight, scratchy, or uncomfortable clothing with seams or tags.</a:t>
            </a:r>
          </a:p>
          <a:p>
            <a:r>
              <a:rPr lang="en-US" sz="2800" dirty="0">
                <a:latin typeface="Comic Sans MS" panose="030F0702030302020204" pitchFamily="66" charset="0"/>
              </a:rPr>
              <a:t>Become anxious in crowded spaces or when standing even somewhat close to others.</a:t>
            </a:r>
          </a:p>
          <a:p>
            <a:r>
              <a:rPr lang="en-US" sz="2800" dirty="0">
                <a:latin typeface="Comic Sans MS" panose="030F0702030302020204" pitchFamily="66" charset="0"/>
              </a:rPr>
              <a:t>Have a low pain threshold and respond to even light touch as if in pain.</a:t>
            </a:r>
          </a:p>
          <a:p>
            <a:endParaRPr lang="en-US" sz="2800" dirty="0">
              <a:latin typeface="Comic Sans MS" panose="030F0702030302020204" pitchFamily="66" charset="0"/>
            </a:endParaRPr>
          </a:p>
          <a:p>
            <a:endParaRPr lang="en-US" sz="2800" dirty="0">
              <a:latin typeface="Comic Sans MS" panose="030F0702030302020204" pitchFamily="66" charset="0"/>
            </a:endParaRPr>
          </a:p>
        </p:txBody>
      </p:sp>
      <p:sp>
        <p:nvSpPr>
          <p:cNvPr id="5" name="Footer Placeholder 4">
            <a:extLst>
              <a:ext uri="{FF2B5EF4-FFF2-40B4-BE49-F238E27FC236}">
                <a16:creationId xmlns:a16="http://schemas.microsoft.com/office/drawing/2014/main" id="{DFBDBBF0-EA01-CF15-12C3-38A2223CD8DC}"/>
              </a:ext>
            </a:extLst>
          </p:cNvPr>
          <p:cNvSpPr>
            <a:spLocks noGrp="1"/>
          </p:cNvSpPr>
          <p:nvPr>
            <p:ph type="ftr" sz="quarter" idx="11"/>
          </p:nvPr>
        </p:nvSpPr>
        <p:spPr/>
        <p:txBody>
          <a:bodyPr/>
          <a:lstStyle/>
          <a:p>
            <a:r>
              <a:rPr lang="en-US" dirty="0"/>
              <a:t>https://www.twentyonesenses.org/2021/01/18/how-to-support-tactile-avoiders/</a:t>
            </a:r>
          </a:p>
        </p:txBody>
      </p:sp>
    </p:spTree>
    <p:extLst>
      <p:ext uri="{BB962C8B-B14F-4D97-AF65-F5344CB8AC3E}">
        <p14:creationId xmlns:p14="http://schemas.microsoft.com/office/powerpoint/2010/main" val="1011669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69206-FCE7-444A-A7DF-C614987A3ABA}"/>
              </a:ext>
            </a:extLst>
          </p:cNvPr>
          <p:cNvSpPr>
            <a:spLocks noGrp="1"/>
          </p:cNvSpPr>
          <p:nvPr>
            <p:ph type="title"/>
          </p:nvPr>
        </p:nvSpPr>
        <p:spPr>
          <a:xfrm>
            <a:off x="76200" y="366440"/>
            <a:ext cx="11328400" cy="1166027"/>
          </a:xfrm>
        </p:spPr>
        <p:txBody>
          <a:bodyPr>
            <a:normAutofit/>
          </a:bodyPr>
          <a:lstStyle/>
          <a:p>
            <a:r>
              <a:rPr lang="en-US" sz="2800" dirty="0">
                <a:latin typeface="Comic Sans MS" panose="030F0702030302020204" pitchFamily="66" charset="0"/>
              </a:rPr>
              <a:t>How to support tactile avoidant behavior</a:t>
            </a:r>
          </a:p>
        </p:txBody>
      </p:sp>
      <p:sp>
        <p:nvSpPr>
          <p:cNvPr id="3" name="Content Placeholder 2">
            <a:extLst>
              <a:ext uri="{FF2B5EF4-FFF2-40B4-BE49-F238E27FC236}">
                <a16:creationId xmlns:a16="http://schemas.microsoft.com/office/drawing/2014/main" id="{A3A68F1B-E369-4A08-932F-AD4B7CF59A39}"/>
              </a:ext>
            </a:extLst>
          </p:cNvPr>
          <p:cNvSpPr>
            <a:spLocks noGrp="1"/>
          </p:cNvSpPr>
          <p:nvPr>
            <p:ph idx="1"/>
          </p:nvPr>
        </p:nvSpPr>
        <p:spPr>
          <a:xfrm>
            <a:off x="76200" y="1899536"/>
            <a:ext cx="12115800" cy="5074624"/>
          </a:xfrm>
        </p:spPr>
        <p:txBody>
          <a:bodyPr>
            <a:normAutofit/>
          </a:bodyPr>
          <a:lstStyle/>
          <a:p>
            <a:r>
              <a:rPr lang="en-US" sz="2800" dirty="0">
                <a:latin typeface="Comic Sans MS" panose="030F0702030302020204" pitchFamily="66" charset="0"/>
              </a:rPr>
              <a:t>Remove tags from clothing and turn uncomfortable items inside out.</a:t>
            </a:r>
          </a:p>
          <a:p>
            <a:r>
              <a:rPr lang="en-US" sz="2800" dirty="0">
                <a:latin typeface="Comic Sans MS" panose="030F0702030302020204" pitchFamily="66" charset="0"/>
              </a:rPr>
              <a:t>Put long hair up in a towel or hair tie when bathing or swimming.</a:t>
            </a:r>
          </a:p>
          <a:p>
            <a:r>
              <a:rPr lang="en-US" sz="2800" dirty="0">
                <a:latin typeface="Comic Sans MS" panose="030F0702030302020204" pitchFamily="66" charset="0"/>
              </a:rPr>
              <a:t>Buy compression or athletic clothing to wear under loose or scratchy items.</a:t>
            </a:r>
          </a:p>
          <a:p>
            <a:r>
              <a:rPr lang="en-US" sz="2800" dirty="0">
                <a:latin typeface="Comic Sans MS" panose="030F0702030302020204" pitchFamily="66" charset="0"/>
              </a:rPr>
              <a:t>Use gloves or tools to engage with new or unpleasant textures.</a:t>
            </a:r>
          </a:p>
          <a:p>
            <a:r>
              <a:rPr lang="en-US" sz="2800" dirty="0">
                <a:latin typeface="Comic Sans MS" panose="030F0702030302020204" pitchFamily="66" charset="0"/>
              </a:rPr>
              <a:t>Encourage low-contact outdoor games, such as racing, tag, or tug-of-war.</a:t>
            </a:r>
          </a:p>
          <a:p>
            <a:r>
              <a:rPr lang="en-US" sz="2800" dirty="0">
                <a:latin typeface="Comic Sans MS" panose="030F0702030302020204" pitchFamily="66" charset="0"/>
              </a:rPr>
              <a:t>Warn family and friends ahead of time that hugging and touching is not desired.</a:t>
            </a:r>
          </a:p>
          <a:p>
            <a:endParaRPr lang="en-US" sz="2800" dirty="0">
              <a:latin typeface="Comic Sans MS" panose="030F0702030302020204" pitchFamily="66" charset="0"/>
            </a:endParaRPr>
          </a:p>
          <a:p>
            <a:endParaRPr lang="en-US" sz="2800" dirty="0">
              <a:latin typeface="Comic Sans MS" panose="030F0702030302020204" pitchFamily="66" charset="0"/>
            </a:endParaRPr>
          </a:p>
          <a:p>
            <a:endParaRPr lang="en-US" sz="2800" dirty="0">
              <a:latin typeface="Comic Sans MS" panose="030F0702030302020204" pitchFamily="66" charset="0"/>
            </a:endParaRPr>
          </a:p>
        </p:txBody>
      </p:sp>
      <p:sp>
        <p:nvSpPr>
          <p:cNvPr id="5" name="Footer Placeholder 4">
            <a:extLst>
              <a:ext uri="{FF2B5EF4-FFF2-40B4-BE49-F238E27FC236}">
                <a16:creationId xmlns:a16="http://schemas.microsoft.com/office/drawing/2014/main" id="{DFBDBBF0-EA01-CF15-12C3-38A2223CD8DC}"/>
              </a:ext>
            </a:extLst>
          </p:cNvPr>
          <p:cNvSpPr>
            <a:spLocks noGrp="1"/>
          </p:cNvSpPr>
          <p:nvPr>
            <p:ph type="ftr" sz="quarter" idx="11"/>
          </p:nvPr>
        </p:nvSpPr>
        <p:spPr/>
        <p:txBody>
          <a:bodyPr/>
          <a:lstStyle/>
          <a:p>
            <a:r>
              <a:rPr lang="en-US" dirty="0"/>
              <a:t>https://www.twentyonesenses.org/2021/01/18/how-to-support-tactile-avoiders/</a:t>
            </a:r>
          </a:p>
        </p:txBody>
      </p:sp>
    </p:spTree>
    <p:extLst>
      <p:ext uri="{BB962C8B-B14F-4D97-AF65-F5344CB8AC3E}">
        <p14:creationId xmlns:p14="http://schemas.microsoft.com/office/powerpoint/2010/main" val="2523612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69206-FCE7-444A-A7DF-C614987A3ABA}"/>
              </a:ext>
            </a:extLst>
          </p:cNvPr>
          <p:cNvSpPr>
            <a:spLocks noGrp="1"/>
          </p:cNvSpPr>
          <p:nvPr>
            <p:ph type="title"/>
          </p:nvPr>
        </p:nvSpPr>
        <p:spPr>
          <a:xfrm>
            <a:off x="110067" y="-252913"/>
            <a:ext cx="12081933" cy="2620616"/>
          </a:xfrm>
        </p:spPr>
        <p:txBody>
          <a:bodyPr>
            <a:normAutofit/>
          </a:bodyPr>
          <a:lstStyle/>
          <a:p>
            <a:r>
              <a:rPr lang="en-US" dirty="0">
                <a:latin typeface="Comic Sans MS" panose="030F0702030302020204" pitchFamily="66" charset="0"/>
              </a:rPr>
              <a:t>Why is it important to keep individual(s) with IDD potential support needs in mind</a:t>
            </a:r>
          </a:p>
        </p:txBody>
      </p:sp>
      <p:sp>
        <p:nvSpPr>
          <p:cNvPr id="3" name="Content Placeholder 2">
            <a:extLst>
              <a:ext uri="{FF2B5EF4-FFF2-40B4-BE49-F238E27FC236}">
                <a16:creationId xmlns:a16="http://schemas.microsoft.com/office/drawing/2014/main" id="{A3A68F1B-E369-4A08-932F-AD4B7CF59A39}"/>
              </a:ext>
            </a:extLst>
          </p:cNvPr>
          <p:cNvSpPr>
            <a:spLocks noGrp="1"/>
          </p:cNvSpPr>
          <p:nvPr>
            <p:ph idx="1"/>
          </p:nvPr>
        </p:nvSpPr>
        <p:spPr>
          <a:xfrm>
            <a:off x="534458" y="2318385"/>
            <a:ext cx="10820400" cy="4024125"/>
          </a:xfrm>
        </p:spPr>
        <p:txBody>
          <a:bodyPr>
            <a:normAutofit/>
          </a:bodyPr>
          <a:lstStyle/>
          <a:p>
            <a:r>
              <a:rPr lang="en-US" sz="2800" dirty="0">
                <a:latin typeface="Comic Sans MS" panose="030F0702030302020204" pitchFamily="66" charset="0"/>
              </a:rPr>
              <a:t>1. Helps establish and maintain an environment where the individual(s) feels included and supported. </a:t>
            </a:r>
          </a:p>
          <a:p>
            <a:r>
              <a:rPr lang="en-US" sz="2800" dirty="0">
                <a:latin typeface="Comic Sans MS" panose="030F0702030302020204" pitchFamily="66" charset="0"/>
              </a:rPr>
              <a:t>2. Decreases the chance of the individual’s sensory system being overwhelmed which can lead to a major increase in their anxiety level</a:t>
            </a:r>
          </a:p>
          <a:p>
            <a:r>
              <a:rPr lang="en-US" sz="2800" dirty="0">
                <a:latin typeface="Comic Sans MS" panose="030F0702030302020204" pitchFamily="66" charset="0"/>
              </a:rPr>
              <a:t>3. Provides the individual(s) the opportunity to realize they can accomplish anything they put their mind to</a:t>
            </a:r>
          </a:p>
          <a:p>
            <a:pPr marL="0" indent="0">
              <a:buNone/>
            </a:pPr>
            <a:endParaRPr lang="en-US" sz="2800" dirty="0"/>
          </a:p>
        </p:txBody>
      </p:sp>
    </p:spTree>
    <p:extLst>
      <p:ext uri="{BB962C8B-B14F-4D97-AF65-F5344CB8AC3E}">
        <p14:creationId xmlns:p14="http://schemas.microsoft.com/office/powerpoint/2010/main" val="1521499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69206-FCE7-444A-A7DF-C614987A3ABA}"/>
              </a:ext>
            </a:extLst>
          </p:cNvPr>
          <p:cNvSpPr>
            <a:spLocks noGrp="1"/>
          </p:cNvSpPr>
          <p:nvPr>
            <p:ph type="title"/>
          </p:nvPr>
        </p:nvSpPr>
        <p:spPr>
          <a:xfrm>
            <a:off x="0" y="-278509"/>
            <a:ext cx="12258675" cy="2664627"/>
          </a:xfrm>
        </p:spPr>
        <p:txBody>
          <a:bodyPr>
            <a:normAutofit/>
          </a:bodyPr>
          <a:lstStyle/>
          <a:p>
            <a:r>
              <a:rPr lang="en-US" dirty="0">
                <a:latin typeface="Comic Sans MS" panose="030F0702030302020204" pitchFamily="66" charset="0"/>
              </a:rPr>
              <a:t>Why is it important to keep potential support needs in mind for individual(s) with IDD con’t…</a:t>
            </a:r>
          </a:p>
        </p:txBody>
      </p:sp>
      <p:sp>
        <p:nvSpPr>
          <p:cNvPr id="3" name="Content Placeholder 2">
            <a:extLst>
              <a:ext uri="{FF2B5EF4-FFF2-40B4-BE49-F238E27FC236}">
                <a16:creationId xmlns:a16="http://schemas.microsoft.com/office/drawing/2014/main" id="{A3A68F1B-E369-4A08-932F-AD4B7CF59A39}"/>
              </a:ext>
            </a:extLst>
          </p:cNvPr>
          <p:cNvSpPr>
            <a:spLocks noGrp="1"/>
          </p:cNvSpPr>
          <p:nvPr>
            <p:ph idx="1"/>
          </p:nvPr>
        </p:nvSpPr>
        <p:spPr>
          <a:xfrm>
            <a:off x="466725" y="2386118"/>
            <a:ext cx="10820400" cy="4024125"/>
          </a:xfrm>
        </p:spPr>
        <p:txBody>
          <a:bodyPr>
            <a:normAutofit/>
          </a:bodyPr>
          <a:lstStyle/>
          <a:p>
            <a:r>
              <a:rPr lang="en-US" sz="2800" dirty="0">
                <a:latin typeface="Comic Sans MS" panose="030F0702030302020204" pitchFamily="66" charset="0"/>
              </a:rPr>
              <a:t>4. Helps support the individual(s) in their recovery.</a:t>
            </a:r>
          </a:p>
          <a:p>
            <a:r>
              <a:rPr lang="en-US" sz="2800" dirty="0">
                <a:latin typeface="Comic Sans MS" panose="030F0702030302020204" pitchFamily="66" charset="0"/>
              </a:rPr>
              <a:t>5. Reduces the possibility of traumatizing and/or  retraumatizing the individual(s).</a:t>
            </a:r>
          </a:p>
          <a:p>
            <a:r>
              <a:rPr lang="en-US" sz="2800" dirty="0">
                <a:latin typeface="Comic Sans MS" panose="030F0702030302020204" pitchFamily="66" charset="0"/>
              </a:rPr>
              <a:t>6. Provides those with Sensory Processing Disorders like Proprioceptive Dysfunction and Tactile Dysfunction the support they need to function and not be taken advantage of and/or traumatized from being labeled as predator, perv, weird, </a:t>
            </a:r>
            <a:r>
              <a:rPr lang="en-US" sz="2800" dirty="0" err="1">
                <a:latin typeface="Comic Sans MS" panose="030F0702030302020204" pitchFamily="66" charset="0"/>
              </a:rPr>
              <a:t>ect</a:t>
            </a:r>
            <a:r>
              <a:rPr lang="en-US" sz="2800" dirty="0">
                <a:latin typeface="Comic Sans MS" panose="030F0702030302020204" pitchFamily="66" charset="0"/>
              </a:rPr>
              <a:t>….</a:t>
            </a:r>
          </a:p>
        </p:txBody>
      </p:sp>
    </p:spTree>
    <p:extLst>
      <p:ext uri="{BB962C8B-B14F-4D97-AF65-F5344CB8AC3E}">
        <p14:creationId xmlns:p14="http://schemas.microsoft.com/office/powerpoint/2010/main" val="1134661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B01A0-2F7A-BF9C-E69B-D32E9915A070}"/>
              </a:ext>
            </a:extLst>
          </p:cNvPr>
          <p:cNvSpPr>
            <a:spLocks noGrp="1"/>
          </p:cNvSpPr>
          <p:nvPr>
            <p:ph type="title"/>
          </p:nvPr>
        </p:nvSpPr>
        <p:spPr/>
        <p:txBody>
          <a:bodyPr/>
          <a:lstStyle/>
          <a:p>
            <a:pPr algn="ctr"/>
            <a:r>
              <a:rPr lang="en-US" dirty="0">
                <a:latin typeface="Comic Sans MS" panose="030F0702030302020204" pitchFamily="66" charset="0"/>
              </a:rPr>
              <a:t>resources</a:t>
            </a:r>
          </a:p>
        </p:txBody>
      </p:sp>
      <p:sp>
        <p:nvSpPr>
          <p:cNvPr id="3" name="Content Placeholder 2">
            <a:extLst>
              <a:ext uri="{FF2B5EF4-FFF2-40B4-BE49-F238E27FC236}">
                <a16:creationId xmlns:a16="http://schemas.microsoft.com/office/drawing/2014/main" id="{6876502A-CDC6-0B38-65DD-33FD3F45D65A}"/>
              </a:ext>
            </a:extLst>
          </p:cNvPr>
          <p:cNvSpPr>
            <a:spLocks noGrp="1"/>
          </p:cNvSpPr>
          <p:nvPr>
            <p:ph idx="1"/>
          </p:nvPr>
        </p:nvSpPr>
        <p:spPr>
          <a:xfrm>
            <a:off x="84667" y="2011680"/>
            <a:ext cx="11819466" cy="4562144"/>
          </a:xfrm>
        </p:spPr>
        <p:txBody>
          <a:bodyPr>
            <a:normAutofit lnSpcReduction="10000"/>
          </a:bodyPr>
          <a:lstStyle/>
          <a:p>
            <a:r>
              <a:rPr lang="en-US" sz="1800" dirty="0">
                <a:latin typeface="Comic Sans MS" panose="030F0702030302020204" pitchFamily="66" charset="0"/>
              </a:rPr>
              <a:t>Eunice Kennedy Shriver National Institute of Child Health and Human Development Intellectual and Developmental Disabilities definition </a:t>
            </a:r>
            <a:r>
              <a:rPr lang="en-US" sz="1800" dirty="0">
                <a:hlinkClick r:id="rId2">
                  <a:extLst>
                    <a:ext uri="{A12FA001-AC4F-418D-AE19-62706E023703}">
                      <ahyp:hlinkClr xmlns:ahyp="http://schemas.microsoft.com/office/drawing/2018/hyperlinkcolor" val="tx"/>
                    </a:ext>
                  </a:extLst>
                </a:hlinkClick>
              </a:rPr>
              <a:t>https://www.nichd.nih.gov/health/topics/idds/conditioninfo/default?fbclid=IwAR3MHEm46X6-ZxospQsByjcyShOEzxiuOOpjVVr9C2sqwvuE_GDo_7DPrIU</a:t>
            </a:r>
            <a:endParaRPr lang="en-US" sz="1800" dirty="0"/>
          </a:p>
          <a:p>
            <a:r>
              <a:rPr lang="en-US" sz="1800" dirty="0"/>
              <a:t>Twitter Post from TWC-VR </a:t>
            </a:r>
            <a:r>
              <a:rPr lang="en-US" sz="1800" dirty="0">
                <a:hlinkClick r:id="rId3">
                  <a:extLst>
                    <a:ext uri="{A12FA001-AC4F-418D-AE19-62706E023703}">
                      <ahyp:hlinkClr xmlns:ahyp="http://schemas.microsoft.com/office/drawing/2018/hyperlinkcolor" val="tx"/>
                    </a:ext>
                  </a:extLst>
                </a:hlinkClick>
              </a:rPr>
              <a:t>https://twitter.com/TXWorkforce/status/1235354385217175554</a:t>
            </a:r>
            <a:endParaRPr lang="en-US" sz="1800" dirty="0"/>
          </a:p>
          <a:p>
            <a:r>
              <a:rPr lang="en-US" sz="1800" dirty="0"/>
              <a:t>Written Expression Disorder Definition </a:t>
            </a:r>
            <a:r>
              <a:rPr lang="en-US" sz="1800" dirty="0">
                <a:hlinkClick r:id="rId4">
                  <a:extLst>
                    <a:ext uri="{A12FA001-AC4F-418D-AE19-62706E023703}">
                      <ahyp:hlinkClr xmlns:ahyp="http://schemas.microsoft.com/office/drawing/2018/hyperlinkcolor" val="tx"/>
                    </a:ext>
                  </a:extLst>
                </a:hlinkClick>
              </a:rPr>
              <a:t>https://www.understood.org/en/learning-thinking-differences/child-learning-disabilities/dysgraphia/what-is-written-expression-disorder</a:t>
            </a:r>
            <a:endParaRPr lang="en-US" sz="1800" dirty="0"/>
          </a:p>
          <a:p>
            <a:r>
              <a:rPr lang="en-US" sz="1800" dirty="0"/>
              <a:t>Interview on The Incredible 5 Point Scale with Kari Dunn </a:t>
            </a:r>
            <a:r>
              <a:rPr lang="en-US" sz="1800" dirty="0" err="1"/>
              <a:t>Buron</a:t>
            </a:r>
            <a:r>
              <a:rPr lang="en-US" sz="1800" dirty="0"/>
              <a:t> </a:t>
            </a:r>
            <a:r>
              <a:rPr lang="en-US" sz="1800" dirty="0">
                <a:hlinkClick r:id="rId5">
                  <a:extLst>
                    <a:ext uri="{A12FA001-AC4F-418D-AE19-62706E023703}">
                      <ahyp:hlinkClr xmlns:ahyp="http://schemas.microsoft.com/office/drawing/2018/hyperlinkcolor" val="tx"/>
                    </a:ext>
                  </a:extLst>
                </a:hlinkClick>
              </a:rPr>
              <a:t>https://youtu.be/L2zZOxSwkzI</a:t>
            </a:r>
            <a:endParaRPr lang="en-US" sz="1800" dirty="0"/>
          </a:p>
          <a:p>
            <a:r>
              <a:rPr lang="en-US" sz="1800" dirty="0"/>
              <a:t>How to Support Proprioceptive Seekers </a:t>
            </a:r>
            <a:r>
              <a:rPr lang="en-US" sz="1800" dirty="0">
                <a:hlinkClick r:id="rId6">
                  <a:extLst>
                    <a:ext uri="{A12FA001-AC4F-418D-AE19-62706E023703}">
                      <ahyp:hlinkClr xmlns:ahyp="http://schemas.microsoft.com/office/drawing/2018/hyperlinkcolor" val="tx"/>
                    </a:ext>
                  </a:extLst>
                </a:hlinkClick>
              </a:rPr>
              <a:t>https://www.twentyonesenses.org/2021/01/18/how-to-support-proprioceptive-seekers</a:t>
            </a:r>
            <a:endParaRPr lang="en-US" sz="1800" dirty="0"/>
          </a:p>
          <a:p>
            <a:r>
              <a:rPr lang="en-US" sz="1800" dirty="0"/>
              <a:t>How to Support Proprioceptive Avoiders </a:t>
            </a:r>
            <a:r>
              <a:rPr lang="en-US" sz="1800" dirty="0">
                <a:hlinkClick r:id="rId7">
                  <a:extLst>
                    <a:ext uri="{A12FA001-AC4F-418D-AE19-62706E023703}">
                      <ahyp:hlinkClr xmlns:ahyp="http://schemas.microsoft.com/office/drawing/2018/hyperlinkcolor" val="tx"/>
                    </a:ext>
                  </a:extLst>
                </a:hlinkClick>
              </a:rPr>
              <a:t>https://www.twentyonesenses.org/2021/01/18/how-to-support-proprioceptive-avoiders</a:t>
            </a:r>
            <a:endParaRPr lang="en-US" sz="1800" dirty="0"/>
          </a:p>
          <a:p>
            <a:r>
              <a:rPr lang="en-US" sz="1800" dirty="0"/>
              <a:t>How to Support Tactile Seekers </a:t>
            </a:r>
            <a:r>
              <a:rPr lang="en-US" sz="1800" dirty="0">
                <a:hlinkClick r:id="rId8">
                  <a:extLst>
                    <a:ext uri="{A12FA001-AC4F-418D-AE19-62706E023703}">
                      <ahyp:hlinkClr xmlns:ahyp="http://schemas.microsoft.com/office/drawing/2018/hyperlinkcolor" val="tx"/>
                    </a:ext>
                  </a:extLst>
                </a:hlinkClick>
              </a:rPr>
              <a:t>https://www.twentyonesenses.org/2021/01/18/how-to-support-your-tactile-seeker</a:t>
            </a:r>
            <a:endParaRPr lang="en-US" sz="1800" dirty="0"/>
          </a:p>
          <a:p>
            <a:r>
              <a:rPr lang="en-US" sz="1800" dirty="0"/>
              <a:t>How to Support Tactile Avoiders https://www.twentyonesenses.org/2021/01/18/how-to-support-tactile-avoiders/</a:t>
            </a:r>
          </a:p>
          <a:p>
            <a:endParaRPr lang="en-US" sz="1800" dirty="0"/>
          </a:p>
          <a:p>
            <a:endParaRPr lang="en-US" sz="1800" dirty="0"/>
          </a:p>
          <a:p>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594043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21A23-B34C-4212-A98E-F028BA6F294D}"/>
              </a:ext>
            </a:extLst>
          </p:cNvPr>
          <p:cNvSpPr>
            <a:spLocks noGrp="1"/>
          </p:cNvSpPr>
          <p:nvPr>
            <p:ph type="title"/>
          </p:nvPr>
        </p:nvSpPr>
        <p:spPr>
          <a:xfrm>
            <a:off x="1337734" y="494498"/>
            <a:ext cx="8459258" cy="1293028"/>
          </a:xfrm>
        </p:spPr>
        <p:txBody>
          <a:bodyPr>
            <a:normAutofit/>
          </a:bodyPr>
          <a:lstStyle/>
          <a:p>
            <a:r>
              <a:rPr lang="en-US" dirty="0">
                <a:latin typeface="Comic Sans MS" panose="030F0702030302020204" pitchFamily="66" charset="0"/>
              </a:rPr>
              <a:t>questions?/contact info</a:t>
            </a:r>
          </a:p>
        </p:txBody>
      </p:sp>
      <p:sp>
        <p:nvSpPr>
          <p:cNvPr id="3" name="Content Placeholder 2">
            <a:extLst>
              <a:ext uri="{FF2B5EF4-FFF2-40B4-BE49-F238E27FC236}">
                <a16:creationId xmlns:a16="http://schemas.microsoft.com/office/drawing/2014/main" id="{3A760730-5080-4974-8131-F047EBB5E4A2}"/>
              </a:ext>
            </a:extLst>
          </p:cNvPr>
          <p:cNvSpPr>
            <a:spLocks noGrp="1"/>
          </p:cNvSpPr>
          <p:nvPr>
            <p:ph idx="1"/>
          </p:nvPr>
        </p:nvSpPr>
        <p:spPr/>
        <p:txBody>
          <a:bodyPr>
            <a:normAutofit/>
          </a:bodyPr>
          <a:lstStyle/>
          <a:p>
            <a:r>
              <a:rPr lang="en-US" sz="3200" dirty="0">
                <a:latin typeface="Comic Sans MS" panose="030F0702030302020204" pitchFamily="66" charset="0"/>
                <a:hlinkClick r:id="rId2">
                  <a:extLst>
                    <a:ext uri="{A12FA001-AC4F-418D-AE19-62706E023703}">
                      <ahyp:hlinkClr xmlns:ahyp="http://schemas.microsoft.com/office/drawing/2018/hyperlinkcolor" val="tx"/>
                    </a:ext>
                  </a:extLst>
                </a:hlinkClick>
              </a:rPr>
              <a:t>Website: www.jordansmelleyprss.com</a:t>
            </a:r>
            <a:endParaRPr lang="en-US" sz="3200" dirty="0">
              <a:latin typeface="Comic Sans MS" panose="030F0702030302020204" pitchFamily="66" charset="0"/>
            </a:endParaRPr>
          </a:p>
          <a:p>
            <a:r>
              <a:rPr lang="en-US" sz="3200" dirty="0">
                <a:latin typeface="Comic Sans MS" panose="030F0702030302020204" pitchFamily="66" charset="0"/>
                <a:hlinkClick r:id="rId3">
                  <a:extLst>
                    <a:ext uri="{A12FA001-AC4F-418D-AE19-62706E023703}">
                      <ahyp:hlinkClr xmlns:ahyp="http://schemas.microsoft.com/office/drawing/2018/hyperlinkcolor" val="tx"/>
                    </a:ext>
                  </a:extLst>
                </a:hlinkClick>
              </a:rPr>
              <a:t>Email: </a:t>
            </a:r>
            <a:r>
              <a:rPr lang="en-US" sz="3200" dirty="0">
                <a:latin typeface="Comic Sans MS" panose="030F0702030302020204" pitchFamily="66" charset="0"/>
                <a:hlinkClick r:id="rId4">
                  <a:extLst>
                    <a:ext uri="{A12FA001-AC4F-418D-AE19-62706E023703}">
                      <ahyp:hlinkClr xmlns:ahyp="http://schemas.microsoft.com/office/drawing/2018/hyperlinkcolor" val="tx"/>
                    </a:ext>
                  </a:extLst>
                </a:hlinkClick>
              </a:rPr>
              <a:t>jordansmelleyprss@gmail.com</a:t>
            </a:r>
            <a:endParaRPr lang="en-US" sz="3200" dirty="0">
              <a:latin typeface="Comic Sans MS" panose="030F0702030302020204" pitchFamily="66" charset="0"/>
            </a:endParaRPr>
          </a:p>
          <a:p>
            <a:r>
              <a:rPr lang="en-US" sz="3200" dirty="0">
                <a:latin typeface="Comic Sans MS" panose="030F0702030302020204" pitchFamily="66" charset="0"/>
              </a:rPr>
              <a:t>Phone: 817-454-6184</a:t>
            </a:r>
          </a:p>
          <a:p>
            <a:endParaRPr lang="en-US" dirty="0"/>
          </a:p>
        </p:txBody>
      </p:sp>
    </p:spTree>
    <p:extLst>
      <p:ext uri="{BB962C8B-B14F-4D97-AF65-F5344CB8AC3E}">
        <p14:creationId xmlns:p14="http://schemas.microsoft.com/office/powerpoint/2010/main" val="2859436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72C1D-8C20-472F-8802-661A9CF301D5}"/>
              </a:ext>
            </a:extLst>
          </p:cNvPr>
          <p:cNvSpPr>
            <a:spLocks noGrp="1"/>
          </p:cNvSpPr>
          <p:nvPr>
            <p:ph type="title"/>
          </p:nvPr>
        </p:nvSpPr>
        <p:spPr>
          <a:xfrm>
            <a:off x="3294185" y="233376"/>
            <a:ext cx="4893082" cy="1508760"/>
          </a:xfrm>
        </p:spPr>
        <p:txBody>
          <a:bodyPr/>
          <a:lstStyle/>
          <a:p>
            <a:r>
              <a:rPr lang="en-US" dirty="0">
                <a:latin typeface="Comic Sans MS" panose="030F0702030302020204" pitchFamily="66" charset="0"/>
              </a:rPr>
              <a:t>Key objectives</a:t>
            </a:r>
          </a:p>
        </p:txBody>
      </p:sp>
      <p:sp>
        <p:nvSpPr>
          <p:cNvPr id="3" name="Content Placeholder 2">
            <a:extLst>
              <a:ext uri="{FF2B5EF4-FFF2-40B4-BE49-F238E27FC236}">
                <a16:creationId xmlns:a16="http://schemas.microsoft.com/office/drawing/2014/main" id="{FBF2BECA-367E-4CD4-A170-669F3CDB86FF}"/>
              </a:ext>
            </a:extLst>
          </p:cNvPr>
          <p:cNvSpPr>
            <a:spLocks noGrp="1"/>
          </p:cNvSpPr>
          <p:nvPr>
            <p:ph idx="1"/>
          </p:nvPr>
        </p:nvSpPr>
        <p:spPr/>
        <p:txBody>
          <a:bodyPr>
            <a:normAutofit/>
          </a:bodyPr>
          <a:lstStyle/>
          <a:p>
            <a:r>
              <a:rPr lang="en-US" sz="2400" dirty="0">
                <a:latin typeface="Comic Sans MS" panose="030F0702030302020204" pitchFamily="66" charset="0"/>
              </a:rPr>
              <a:t>1.	Define Intellectual and Developmental Disabilities</a:t>
            </a:r>
          </a:p>
          <a:p>
            <a:r>
              <a:rPr lang="en-US" sz="2400" dirty="0">
                <a:latin typeface="Comic Sans MS" panose="030F0702030302020204" pitchFamily="66" charset="0"/>
              </a:rPr>
              <a:t>2.	Identify different potential support needs of people with Intellectual and Developmental Disabilities including vital support needs around Sensory Processing Disorders like Tactile Dysfunction and Proprioceptive Dysfunction</a:t>
            </a:r>
          </a:p>
          <a:p>
            <a:r>
              <a:rPr lang="en-US" sz="2400" dirty="0">
                <a:latin typeface="Comic Sans MS" panose="030F0702030302020204" pitchFamily="66" charset="0"/>
              </a:rPr>
              <a:t>3.	Execute a more trauma informed and person-centered approach to interacting with persons with Proprioceptive Dysfunction and/or Tactile Dysfunction</a:t>
            </a:r>
          </a:p>
          <a:p>
            <a:pPr marL="0" indent="0">
              <a:buNone/>
            </a:pPr>
            <a:endParaRPr lang="en-US" sz="2800" dirty="0">
              <a:latin typeface="Comic Sans MS" panose="030F0702030302020204" pitchFamily="66" charset="0"/>
            </a:endParaRPr>
          </a:p>
        </p:txBody>
      </p:sp>
    </p:spTree>
    <p:extLst>
      <p:ext uri="{BB962C8B-B14F-4D97-AF65-F5344CB8AC3E}">
        <p14:creationId xmlns:p14="http://schemas.microsoft.com/office/powerpoint/2010/main" val="416987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38F2A-025A-4C77-B592-5386F2E53717}"/>
              </a:ext>
            </a:extLst>
          </p:cNvPr>
          <p:cNvSpPr>
            <a:spLocks noGrp="1"/>
          </p:cNvSpPr>
          <p:nvPr>
            <p:ph type="title"/>
          </p:nvPr>
        </p:nvSpPr>
        <p:spPr>
          <a:xfrm>
            <a:off x="0" y="221071"/>
            <a:ext cx="12191999" cy="1293028"/>
          </a:xfrm>
        </p:spPr>
        <p:txBody>
          <a:bodyPr>
            <a:normAutofit/>
          </a:bodyPr>
          <a:lstStyle/>
          <a:p>
            <a:r>
              <a:rPr lang="en-US" dirty="0">
                <a:latin typeface="Comic Sans MS" panose="030F0702030302020204" pitchFamily="66" charset="0"/>
              </a:rPr>
              <a:t>Definition of Intellectual and Developmental Disabilities </a:t>
            </a:r>
          </a:p>
        </p:txBody>
      </p:sp>
      <p:sp>
        <p:nvSpPr>
          <p:cNvPr id="3" name="Content Placeholder 2">
            <a:extLst>
              <a:ext uri="{FF2B5EF4-FFF2-40B4-BE49-F238E27FC236}">
                <a16:creationId xmlns:a16="http://schemas.microsoft.com/office/drawing/2014/main" id="{D870194A-C5C1-4039-9224-8CDB11356BE3}"/>
              </a:ext>
            </a:extLst>
          </p:cNvPr>
          <p:cNvSpPr>
            <a:spLocks noGrp="1"/>
          </p:cNvSpPr>
          <p:nvPr>
            <p:ph idx="1"/>
          </p:nvPr>
        </p:nvSpPr>
        <p:spPr>
          <a:xfrm>
            <a:off x="685800" y="2232553"/>
            <a:ext cx="10820400" cy="4024125"/>
          </a:xfrm>
        </p:spPr>
        <p:txBody>
          <a:bodyPr>
            <a:normAutofit/>
          </a:bodyPr>
          <a:lstStyle/>
          <a:p>
            <a:pPr marL="0" indent="0">
              <a:buNone/>
            </a:pPr>
            <a:r>
              <a:rPr lang="en-US" sz="3000" dirty="0">
                <a:latin typeface="Comic Sans MS" panose="030F0702030302020204" pitchFamily="66" charset="0"/>
              </a:rPr>
              <a:t>According to the Eunice Kennedy Shriver National Institute of Child Health and Human Development Intellectual and Developmental Disabilities is defined as “Differences that are usually present at birth and that uniquely affect the trajectory of the individual’s physical, intellectual, and/or emotional development. Many of these conditions affect multiple body parts or systems.”</a:t>
            </a:r>
          </a:p>
          <a:p>
            <a:endParaRPr lang="en-US" sz="3000" dirty="0">
              <a:latin typeface="Comic Sans MS" panose="030F0702030302020204" pitchFamily="66" charset="0"/>
            </a:endParaRPr>
          </a:p>
          <a:p>
            <a:endParaRPr lang="en-US" sz="3200" dirty="0"/>
          </a:p>
          <a:p>
            <a:endParaRPr lang="en-US" sz="3200" dirty="0"/>
          </a:p>
        </p:txBody>
      </p:sp>
      <p:sp>
        <p:nvSpPr>
          <p:cNvPr id="4" name="Date Placeholder 3">
            <a:extLst>
              <a:ext uri="{FF2B5EF4-FFF2-40B4-BE49-F238E27FC236}">
                <a16:creationId xmlns:a16="http://schemas.microsoft.com/office/drawing/2014/main" id="{FBEBE461-EA93-75E8-BC4F-630615DB52B4}"/>
              </a:ext>
            </a:extLst>
          </p:cNvPr>
          <p:cNvSpPr>
            <a:spLocks noGrp="1"/>
          </p:cNvSpPr>
          <p:nvPr>
            <p:ph type="dt" sz="half" idx="10"/>
          </p:nvPr>
        </p:nvSpPr>
        <p:spPr/>
        <p:txBody>
          <a:bodyPr/>
          <a:lstStyle/>
          <a:p>
            <a:fld id="{1E018782-4224-4B24-8A5F-F79BA3D424BD}" type="datetime1">
              <a:rPr lang="en-US" smtClean="0"/>
              <a:t>12/5/2023</a:t>
            </a:fld>
            <a:endParaRPr lang="en-US" dirty="0"/>
          </a:p>
        </p:txBody>
      </p:sp>
      <p:sp>
        <p:nvSpPr>
          <p:cNvPr id="5" name="Footer Placeholder 4">
            <a:extLst>
              <a:ext uri="{FF2B5EF4-FFF2-40B4-BE49-F238E27FC236}">
                <a16:creationId xmlns:a16="http://schemas.microsoft.com/office/drawing/2014/main" id="{76A9DFB4-D6C0-D102-1C4A-F3128AF8D1F4}"/>
              </a:ext>
            </a:extLst>
          </p:cNvPr>
          <p:cNvSpPr>
            <a:spLocks noGrp="1"/>
          </p:cNvSpPr>
          <p:nvPr>
            <p:ph type="ftr" sz="quarter" idx="11"/>
          </p:nvPr>
        </p:nvSpPr>
        <p:spPr/>
        <p:txBody>
          <a:bodyPr/>
          <a:lstStyle/>
          <a:p>
            <a:r>
              <a:rPr lang="en-US" dirty="0"/>
              <a:t>https://www.nichd.nih.gov/health/topics/idds/conditioninfo/default?fbclid=IwAR3MHEm46X6-ZxospQsByjcyShOEzxiuOOpjVVr9C2sqwvuE_GDo_7DPrIU</a:t>
            </a:r>
          </a:p>
        </p:txBody>
      </p:sp>
    </p:spTree>
    <p:extLst>
      <p:ext uri="{BB962C8B-B14F-4D97-AF65-F5344CB8AC3E}">
        <p14:creationId xmlns:p14="http://schemas.microsoft.com/office/powerpoint/2010/main" val="907212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99077-B40A-4A22-A8BF-D490AC28C3EA}"/>
              </a:ext>
            </a:extLst>
          </p:cNvPr>
          <p:cNvSpPr>
            <a:spLocks noGrp="1"/>
          </p:cNvSpPr>
          <p:nvPr>
            <p:ph type="title"/>
          </p:nvPr>
        </p:nvSpPr>
        <p:spPr>
          <a:xfrm>
            <a:off x="1702452" y="284176"/>
            <a:ext cx="9784080" cy="1508760"/>
          </a:xfrm>
        </p:spPr>
        <p:txBody>
          <a:bodyPr/>
          <a:lstStyle/>
          <a:p>
            <a:r>
              <a:rPr lang="en-US" dirty="0">
                <a:latin typeface="Comic Sans MS" panose="030F0702030302020204" pitchFamily="66" charset="0"/>
              </a:rPr>
              <a:t>Examples of Intellectual and Developmental Disabilities</a:t>
            </a:r>
          </a:p>
        </p:txBody>
      </p:sp>
      <p:sp>
        <p:nvSpPr>
          <p:cNvPr id="3" name="Content Placeholder 2">
            <a:extLst>
              <a:ext uri="{FF2B5EF4-FFF2-40B4-BE49-F238E27FC236}">
                <a16:creationId xmlns:a16="http://schemas.microsoft.com/office/drawing/2014/main" id="{FAB0909D-A889-4A68-A23E-626BDA744F44}"/>
              </a:ext>
            </a:extLst>
          </p:cNvPr>
          <p:cNvSpPr>
            <a:spLocks noGrp="1"/>
          </p:cNvSpPr>
          <p:nvPr>
            <p:ph idx="1"/>
          </p:nvPr>
        </p:nvSpPr>
        <p:spPr>
          <a:xfrm>
            <a:off x="923519" y="1943946"/>
            <a:ext cx="9784080" cy="4812454"/>
          </a:xfrm>
        </p:spPr>
        <p:txBody>
          <a:bodyPr>
            <a:noAutofit/>
          </a:bodyPr>
          <a:lstStyle/>
          <a:p>
            <a:r>
              <a:rPr lang="en-US" sz="2800" dirty="0">
                <a:latin typeface="Comic Sans MS" panose="030F0702030302020204" pitchFamily="66" charset="0"/>
              </a:rPr>
              <a:t>ADHD</a:t>
            </a:r>
          </a:p>
          <a:p>
            <a:r>
              <a:rPr lang="en-US" sz="2800" dirty="0">
                <a:latin typeface="Comic Sans MS" panose="030F0702030302020204" pitchFamily="66" charset="0"/>
              </a:rPr>
              <a:t>Asperger’s(included in Autism Spectrum Disorders in DSM)  </a:t>
            </a:r>
          </a:p>
          <a:p>
            <a:r>
              <a:rPr lang="en-US" sz="2800" dirty="0">
                <a:latin typeface="Comic Sans MS" panose="030F0702030302020204" pitchFamily="66" charset="0"/>
              </a:rPr>
              <a:t>Autism Spectrum Disorders</a:t>
            </a:r>
          </a:p>
          <a:p>
            <a:r>
              <a:rPr lang="en-US" sz="2800" dirty="0">
                <a:latin typeface="Comic Sans MS" panose="030F0702030302020204" pitchFamily="66" charset="0"/>
              </a:rPr>
              <a:t>Cerebral Palsy</a:t>
            </a:r>
          </a:p>
          <a:p>
            <a:r>
              <a:rPr lang="en-US" sz="2800" dirty="0">
                <a:latin typeface="Comic Sans MS" panose="030F0702030302020204" pitchFamily="66" charset="0"/>
              </a:rPr>
              <a:t>Chung-Jansen Syndrome(which is what I have)</a:t>
            </a:r>
          </a:p>
          <a:p>
            <a:r>
              <a:rPr lang="en-US" sz="2800" dirty="0">
                <a:latin typeface="Comic Sans MS" panose="030F0702030302020204" pitchFamily="66" charset="0"/>
              </a:rPr>
              <a:t>Dysgraphia</a:t>
            </a:r>
          </a:p>
          <a:p>
            <a:r>
              <a:rPr lang="en-US" sz="2800" dirty="0">
                <a:latin typeface="Comic Sans MS" panose="030F0702030302020204" pitchFamily="66" charset="0"/>
              </a:rPr>
              <a:t>Dyslexia</a:t>
            </a:r>
          </a:p>
          <a:p>
            <a:endParaRPr lang="en-US" sz="2400" dirty="0"/>
          </a:p>
        </p:txBody>
      </p:sp>
    </p:spTree>
    <p:extLst>
      <p:ext uri="{BB962C8B-B14F-4D97-AF65-F5344CB8AC3E}">
        <p14:creationId xmlns:p14="http://schemas.microsoft.com/office/powerpoint/2010/main" val="2669396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24964-AEFF-4578-9C22-395E317C36F0}"/>
              </a:ext>
            </a:extLst>
          </p:cNvPr>
          <p:cNvSpPr>
            <a:spLocks noGrp="1"/>
          </p:cNvSpPr>
          <p:nvPr>
            <p:ph type="title"/>
          </p:nvPr>
        </p:nvSpPr>
        <p:spPr>
          <a:xfrm>
            <a:off x="1888435" y="297970"/>
            <a:ext cx="8610600" cy="1293028"/>
          </a:xfrm>
        </p:spPr>
        <p:txBody>
          <a:bodyPr>
            <a:normAutofit fontScale="90000"/>
          </a:bodyPr>
          <a:lstStyle/>
          <a:p>
            <a:r>
              <a:rPr lang="en-US" dirty="0">
                <a:latin typeface="Comic Sans MS" panose="030F0702030302020204" pitchFamily="66" charset="0"/>
              </a:rPr>
              <a:t>Examples of intellectual and developmental disabilities cont.</a:t>
            </a:r>
          </a:p>
        </p:txBody>
      </p:sp>
      <p:sp>
        <p:nvSpPr>
          <p:cNvPr id="3" name="Content Placeholder 2">
            <a:extLst>
              <a:ext uri="{FF2B5EF4-FFF2-40B4-BE49-F238E27FC236}">
                <a16:creationId xmlns:a16="http://schemas.microsoft.com/office/drawing/2014/main" id="{2D3C8B2B-37C7-4145-8E59-C9FC48DE8F87}"/>
              </a:ext>
            </a:extLst>
          </p:cNvPr>
          <p:cNvSpPr>
            <a:spLocks noGrp="1"/>
          </p:cNvSpPr>
          <p:nvPr>
            <p:ph idx="1"/>
          </p:nvPr>
        </p:nvSpPr>
        <p:spPr>
          <a:xfrm>
            <a:off x="571316" y="1863459"/>
            <a:ext cx="10820400" cy="4696571"/>
          </a:xfrm>
        </p:spPr>
        <p:txBody>
          <a:bodyPr>
            <a:noAutofit/>
          </a:bodyPr>
          <a:lstStyle/>
          <a:p>
            <a:r>
              <a:rPr lang="en-US" sz="2800" dirty="0">
                <a:latin typeface="Comic Sans MS" panose="030F0702030302020204" pitchFamily="66" charset="0"/>
              </a:rPr>
              <a:t>Proprioceptive Dysfunction- issues with body awareness and understanding one’s position in space.  Exhibits seeking and/or avoiding behaviors attributed to Proprioceptive sensory signals(ex bear hugs)</a:t>
            </a:r>
          </a:p>
          <a:p>
            <a:r>
              <a:rPr lang="en-US" sz="2800" dirty="0">
                <a:latin typeface="Comic Sans MS" panose="030F0702030302020204" pitchFamily="66" charset="0"/>
              </a:rPr>
              <a:t>Tactile Dysfunction- feel certain sensations more strongly than most people do. Exhibits seeking and/or avoiding behaviors attributed to tactile sensory signals (ex Tickling)</a:t>
            </a:r>
          </a:p>
        </p:txBody>
      </p:sp>
    </p:spTree>
    <p:extLst>
      <p:ext uri="{BB962C8B-B14F-4D97-AF65-F5344CB8AC3E}">
        <p14:creationId xmlns:p14="http://schemas.microsoft.com/office/powerpoint/2010/main" val="394405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24964-AEFF-4578-9C22-395E317C36F0}"/>
              </a:ext>
            </a:extLst>
          </p:cNvPr>
          <p:cNvSpPr>
            <a:spLocks noGrp="1"/>
          </p:cNvSpPr>
          <p:nvPr>
            <p:ph type="title"/>
          </p:nvPr>
        </p:nvSpPr>
        <p:spPr/>
        <p:txBody>
          <a:bodyPr>
            <a:normAutofit fontScale="90000"/>
          </a:bodyPr>
          <a:lstStyle/>
          <a:p>
            <a:r>
              <a:rPr lang="en-US" dirty="0">
                <a:latin typeface="Comic Sans MS" panose="030F0702030302020204" pitchFamily="66" charset="0"/>
              </a:rPr>
              <a:t>Examples of intellectual and developmental disabilities cont.</a:t>
            </a:r>
          </a:p>
        </p:txBody>
      </p:sp>
      <p:sp>
        <p:nvSpPr>
          <p:cNvPr id="3" name="Content Placeholder 2">
            <a:extLst>
              <a:ext uri="{FF2B5EF4-FFF2-40B4-BE49-F238E27FC236}">
                <a16:creationId xmlns:a16="http://schemas.microsoft.com/office/drawing/2014/main" id="{2D3C8B2B-37C7-4145-8E59-C9FC48DE8F87}"/>
              </a:ext>
            </a:extLst>
          </p:cNvPr>
          <p:cNvSpPr>
            <a:spLocks noGrp="1"/>
          </p:cNvSpPr>
          <p:nvPr>
            <p:ph idx="1"/>
          </p:nvPr>
        </p:nvSpPr>
        <p:spPr>
          <a:xfrm>
            <a:off x="1202919" y="1792936"/>
            <a:ext cx="9784080" cy="4206240"/>
          </a:xfrm>
        </p:spPr>
        <p:txBody>
          <a:bodyPr>
            <a:noAutofit/>
          </a:bodyPr>
          <a:lstStyle/>
          <a:p>
            <a:r>
              <a:rPr lang="en-US" sz="2800" dirty="0">
                <a:latin typeface="Comic Sans MS" panose="030F0702030302020204" pitchFamily="66" charset="0"/>
              </a:rPr>
              <a:t>Written Expression Disorder</a:t>
            </a:r>
          </a:p>
          <a:p>
            <a:r>
              <a:rPr lang="en-US" sz="2800" dirty="0">
                <a:latin typeface="Comic Sans MS" panose="030F0702030302020204" pitchFamily="66" charset="0"/>
              </a:rPr>
              <a:t>People who have Written Expression Disorder struggle to put their ideas into writing. They also make frequent mistakes in grammar and punctuation. Written Expression Disorder often co-occurs with other learning challenges. Two of the most common are dyslexia and ADHD . People don’t outgrow written expression disorder. It’s lifelong and caused by differences in the brain</a:t>
            </a:r>
          </a:p>
        </p:txBody>
      </p:sp>
      <p:sp>
        <p:nvSpPr>
          <p:cNvPr id="5" name="Footer Placeholder 4">
            <a:extLst>
              <a:ext uri="{FF2B5EF4-FFF2-40B4-BE49-F238E27FC236}">
                <a16:creationId xmlns:a16="http://schemas.microsoft.com/office/drawing/2014/main" id="{DB9A48D3-769F-44EE-F4DE-CF32D70B4E89}"/>
              </a:ext>
            </a:extLst>
          </p:cNvPr>
          <p:cNvSpPr>
            <a:spLocks noGrp="1"/>
          </p:cNvSpPr>
          <p:nvPr>
            <p:ph type="ftr" sz="quarter" idx="11"/>
          </p:nvPr>
        </p:nvSpPr>
        <p:spPr/>
        <p:txBody>
          <a:bodyPr/>
          <a:lstStyle/>
          <a:p>
            <a:r>
              <a:rPr lang="en-US" dirty="0"/>
              <a:t>https://www.understood.org/en/learning-thinking-differences/child-learning-disabilities/dysgraphia/what-is-written-expression-disorder</a:t>
            </a:r>
          </a:p>
        </p:txBody>
      </p:sp>
    </p:spTree>
    <p:extLst>
      <p:ext uri="{BB962C8B-B14F-4D97-AF65-F5344CB8AC3E}">
        <p14:creationId xmlns:p14="http://schemas.microsoft.com/office/powerpoint/2010/main" val="218768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69206-FCE7-444A-A7DF-C614987A3ABA}"/>
              </a:ext>
            </a:extLst>
          </p:cNvPr>
          <p:cNvSpPr>
            <a:spLocks noGrp="1"/>
          </p:cNvSpPr>
          <p:nvPr>
            <p:ph type="title"/>
          </p:nvPr>
        </p:nvSpPr>
        <p:spPr/>
        <p:txBody>
          <a:bodyPr/>
          <a:lstStyle/>
          <a:p>
            <a:r>
              <a:rPr lang="en-US" dirty="0">
                <a:latin typeface="Comic Sans MS" panose="030F0702030302020204" pitchFamily="66" charset="0"/>
              </a:rPr>
              <a:t>Examples of possible support needs</a:t>
            </a:r>
          </a:p>
        </p:txBody>
      </p:sp>
      <p:sp>
        <p:nvSpPr>
          <p:cNvPr id="3" name="Content Placeholder 2">
            <a:extLst>
              <a:ext uri="{FF2B5EF4-FFF2-40B4-BE49-F238E27FC236}">
                <a16:creationId xmlns:a16="http://schemas.microsoft.com/office/drawing/2014/main" id="{A3A68F1B-E369-4A08-932F-AD4B7CF59A39}"/>
              </a:ext>
            </a:extLst>
          </p:cNvPr>
          <p:cNvSpPr>
            <a:spLocks noGrp="1"/>
          </p:cNvSpPr>
          <p:nvPr>
            <p:ph idx="1"/>
          </p:nvPr>
        </p:nvSpPr>
        <p:spPr>
          <a:xfrm>
            <a:off x="1202919" y="2011679"/>
            <a:ext cx="9784080" cy="4448387"/>
          </a:xfrm>
        </p:spPr>
        <p:txBody>
          <a:bodyPr>
            <a:normAutofit lnSpcReduction="10000"/>
          </a:bodyPr>
          <a:lstStyle/>
          <a:p>
            <a:r>
              <a:rPr lang="en-US" sz="2800" dirty="0">
                <a:latin typeface="Comic Sans MS" panose="030F0702030302020204" pitchFamily="66" charset="0"/>
              </a:rPr>
              <a:t>Only one person talking at a time</a:t>
            </a:r>
          </a:p>
          <a:p>
            <a:r>
              <a:rPr lang="en-US" sz="2800" dirty="0">
                <a:latin typeface="Comic Sans MS" panose="030F0702030302020204" pitchFamily="66" charset="0"/>
              </a:rPr>
              <a:t>Only one subject matter presented at a time</a:t>
            </a:r>
          </a:p>
          <a:p>
            <a:r>
              <a:rPr lang="en-US" sz="2800" dirty="0">
                <a:latin typeface="Comic Sans MS" panose="030F0702030302020204" pitchFamily="66" charset="0"/>
              </a:rPr>
              <a:t>Use of visual Aids</a:t>
            </a:r>
          </a:p>
          <a:p>
            <a:r>
              <a:rPr lang="en-US" sz="2800" dirty="0">
                <a:latin typeface="Comic Sans MS" panose="030F0702030302020204" pitchFamily="66" charset="0"/>
              </a:rPr>
              <a:t>Communication Assistance</a:t>
            </a:r>
          </a:p>
          <a:p>
            <a:r>
              <a:rPr lang="en-US" sz="2800" dirty="0">
                <a:latin typeface="Comic Sans MS" panose="030F0702030302020204" pitchFamily="66" charset="0"/>
              </a:rPr>
              <a:t>Written list of directions or tasks</a:t>
            </a:r>
          </a:p>
          <a:p>
            <a:r>
              <a:rPr lang="en-US" sz="2800" dirty="0">
                <a:latin typeface="Comic Sans MS" panose="030F0702030302020204" pitchFamily="66" charset="0"/>
              </a:rPr>
              <a:t>Specific activities/strategies when dealing with Proprioceptive Dysfunction and/or Tactile Dysfunction and their associated seeking behaviors and/or avoiding behaviors</a:t>
            </a:r>
          </a:p>
          <a:p>
            <a:endParaRPr lang="en-US" sz="2800" dirty="0">
              <a:latin typeface="Comic Sans MS" panose="030F0702030302020204" pitchFamily="66" charset="0"/>
            </a:endParaRPr>
          </a:p>
          <a:p>
            <a:endParaRPr lang="en-US" sz="2800" dirty="0">
              <a:latin typeface="Comic Sans MS" panose="030F0702030302020204" pitchFamily="66" charset="0"/>
            </a:endParaRPr>
          </a:p>
          <a:p>
            <a:endParaRPr lang="en-US" sz="2800" dirty="0">
              <a:latin typeface="Comic Sans MS" panose="030F0702030302020204" pitchFamily="66" charset="0"/>
            </a:endParaRPr>
          </a:p>
          <a:p>
            <a:endParaRPr lang="en-US" sz="2800" dirty="0">
              <a:latin typeface="Comic Sans MS" panose="030F0702030302020204" pitchFamily="66" charset="0"/>
            </a:endParaRPr>
          </a:p>
        </p:txBody>
      </p:sp>
    </p:spTree>
    <p:extLst>
      <p:ext uri="{BB962C8B-B14F-4D97-AF65-F5344CB8AC3E}">
        <p14:creationId xmlns:p14="http://schemas.microsoft.com/office/powerpoint/2010/main" val="3684524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94448-F89D-499E-B261-92B74287F793}"/>
              </a:ext>
              <a:ext uri="{C183D7F6-B498-43B3-948B-1728B52AA6E4}">
                <adec:decorative xmlns:adec="http://schemas.microsoft.com/office/drawing/2017/decorative" val="0"/>
              </a:ext>
            </a:extLst>
          </p:cNvPr>
          <p:cNvSpPr>
            <a:spLocks noGrp="1"/>
          </p:cNvSpPr>
          <p:nvPr>
            <p:ph type="title"/>
          </p:nvPr>
        </p:nvSpPr>
        <p:spPr>
          <a:xfrm>
            <a:off x="2190016" y="396274"/>
            <a:ext cx="8610600" cy="1293028"/>
          </a:xfrm>
        </p:spPr>
        <p:txBody>
          <a:bodyPr/>
          <a:lstStyle/>
          <a:p>
            <a:r>
              <a:rPr lang="en-US" dirty="0"/>
              <a:t>Example of Visual aids</a:t>
            </a:r>
          </a:p>
        </p:txBody>
      </p:sp>
      <p:graphicFrame>
        <p:nvGraphicFramePr>
          <p:cNvPr id="5" name="Content Placeholder 4" descr="The Incredible 5-Point Scale by Kari Dunn Buron &amp; Mitzi Curtis">
            <a:hlinkClick r:id="rId2"/>
            <a:extLst>
              <a:ext uri="{FF2B5EF4-FFF2-40B4-BE49-F238E27FC236}">
                <a16:creationId xmlns:a16="http://schemas.microsoft.com/office/drawing/2014/main" id="{1C4CFB86-8217-438A-A1DE-15D6128BAE22}"/>
              </a:ext>
            </a:extLst>
          </p:cNvPr>
          <p:cNvGraphicFramePr>
            <a:graphicFrameLocks noGrp="1" noChangeAspect="1"/>
          </p:cNvGraphicFramePr>
          <p:nvPr>
            <p:ph sz="half" idx="1"/>
            <p:extLst>
              <p:ext uri="{D42A27DB-BD31-4B8C-83A1-F6EECF244321}">
                <p14:modId xmlns:p14="http://schemas.microsoft.com/office/powerpoint/2010/main" val="1893956792"/>
              </p:ext>
            </p:extLst>
          </p:nvPr>
        </p:nvGraphicFramePr>
        <p:xfrm>
          <a:off x="7269692" y="1834622"/>
          <a:ext cx="2921000" cy="3779837"/>
        </p:xfrm>
        <a:graphic>
          <a:graphicData uri="http://schemas.openxmlformats.org/presentationml/2006/ole">
            <mc:AlternateContent xmlns:mc="http://schemas.openxmlformats.org/markup-compatibility/2006">
              <mc:Choice xmlns:v="urn:schemas-microsoft-com:vml" Requires="v">
                <p:oleObj name="Acrobat Document" r:id="rId3" imgW="4663440" imgH="6035040" progId="AcroExch.Document.DC">
                  <p:embed/>
                </p:oleObj>
              </mc:Choice>
              <mc:Fallback>
                <p:oleObj name="Acrobat Document" r:id="rId3" imgW="4663440" imgH="6035040" progId="AcroExch.Document.DC">
                  <p:embed/>
                  <p:pic>
                    <p:nvPicPr>
                      <p:cNvPr id="5" name="Content Placeholder 4" descr="The Incredible 5-Point Scale by Kari Dunn Buron &amp; Mitzi Curtis">
                        <a:hlinkClick r:id="rId2"/>
                        <a:extLst>
                          <a:ext uri="{FF2B5EF4-FFF2-40B4-BE49-F238E27FC236}">
                            <a16:creationId xmlns:a16="http://schemas.microsoft.com/office/drawing/2014/main" id="{1C4CFB86-8217-438A-A1DE-15D6128BAE22}"/>
                          </a:ext>
                        </a:extLst>
                      </p:cNvPr>
                      <p:cNvPicPr/>
                      <p:nvPr/>
                    </p:nvPicPr>
                    <p:blipFill>
                      <a:blip r:embed="rId4"/>
                      <a:stretch>
                        <a:fillRect/>
                      </a:stretch>
                    </p:blipFill>
                    <p:spPr>
                      <a:xfrm>
                        <a:off x="7269692" y="1834622"/>
                        <a:ext cx="2921000" cy="3779837"/>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2C1FC613-1743-49FC-A3C8-8DFB83A77D74}"/>
              </a:ext>
              <a:ext uri="{C183D7F6-B498-43B3-948B-1728B52AA6E4}">
                <adec:decorative xmlns:adec="http://schemas.microsoft.com/office/drawing/2017/decorative" val="0"/>
              </a:ext>
            </a:extLst>
          </p:cNvPr>
          <p:cNvSpPr txBox="1"/>
          <p:nvPr/>
        </p:nvSpPr>
        <p:spPr>
          <a:xfrm>
            <a:off x="7134209" y="5548312"/>
            <a:ext cx="3667874" cy="1200329"/>
          </a:xfrm>
          <a:prstGeom prst="rect">
            <a:avLst/>
          </a:prstGeom>
          <a:noFill/>
        </p:spPr>
        <p:txBody>
          <a:bodyPr wrap="square" rtlCol="0">
            <a:spAutoFit/>
          </a:bodyPr>
          <a:lstStyle/>
          <a:p>
            <a:r>
              <a:rPr lang="en-US" sz="1800" b="0" i="0" u="none" strike="noStrike" baseline="0" dirty="0">
                <a:latin typeface="Cambria" panose="02040503050406030204" pitchFamily="18" charset="0"/>
              </a:rPr>
              <a:t>The Incredible 5-Point Scale Kari Dunn </a:t>
            </a:r>
            <a:r>
              <a:rPr lang="en-US" sz="1800" b="0" i="0" u="none" strike="noStrike" baseline="0" dirty="0" err="1">
                <a:latin typeface="Cambria" panose="02040503050406030204" pitchFamily="18" charset="0"/>
              </a:rPr>
              <a:t>Buron</a:t>
            </a:r>
            <a:r>
              <a:rPr lang="en-US" sz="1800" b="0" i="0" u="none" strike="noStrike" baseline="0" dirty="0">
                <a:latin typeface="Cambria" panose="02040503050406030204" pitchFamily="18" charset="0"/>
              </a:rPr>
              <a:t> &amp; Mitzi Curtis</a:t>
            </a:r>
          </a:p>
          <a:p>
            <a:r>
              <a:rPr lang="en-US" dirty="0"/>
              <a:t>Interview with Kari Dunn </a:t>
            </a:r>
            <a:r>
              <a:rPr lang="en-US" dirty="0" err="1"/>
              <a:t>Buron</a:t>
            </a:r>
            <a:r>
              <a:rPr lang="en-US" dirty="0"/>
              <a:t> https://youtu.be/L2zZOxSwkzI</a:t>
            </a:r>
          </a:p>
        </p:txBody>
      </p:sp>
      <p:sp>
        <p:nvSpPr>
          <p:cNvPr id="9" name="TextBox 8">
            <a:extLst>
              <a:ext uri="{FF2B5EF4-FFF2-40B4-BE49-F238E27FC236}">
                <a16:creationId xmlns:a16="http://schemas.microsoft.com/office/drawing/2014/main" id="{373C859F-867D-539E-E296-8EEDE55B6DEB}"/>
              </a:ext>
            </a:extLst>
          </p:cNvPr>
          <p:cNvSpPr txBox="1"/>
          <p:nvPr/>
        </p:nvSpPr>
        <p:spPr>
          <a:xfrm>
            <a:off x="1125705" y="5674674"/>
            <a:ext cx="4172961" cy="1200329"/>
          </a:xfrm>
          <a:prstGeom prst="rect">
            <a:avLst/>
          </a:prstGeom>
          <a:noFill/>
        </p:spPr>
        <p:txBody>
          <a:bodyPr wrap="square" rtlCol="0">
            <a:spAutoFit/>
          </a:bodyPr>
          <a:lstStyle/>
          <a:p>
            <a:r>
              <a:rPr lang="en-US" dirty="0"/>
              <a:t>Using Self-Awareness to Advocate for Support Needs in Different Environments by Jordan Smelley, MHPS</a:t>
            </a:r>
          </a:p>
        </p:txBody>
      </p:sp>
      <p:graphicFrame>
        <p:nvGraphicFramePr>
          <p:cNvPr id="3" name="Object 2">
            <a:extLst>
              <a:ext uri="{FF2B5EF4-FFF2-40B4-BE49-F238E27FC236}">
                <a16:creationId xmlns:a16="http://schemas.microsoft.com/office/drawing/2014/main" id="{8687EB38-AACA-DCA3-A2C2-A2869CD9461E}"/>
              </a:ext>
            </a:extLst>
          </p:cNvPr>
          <p:cNvGraphicFramePr>
            <a:graphicFrameLocks noChangeAspect="1"/>
          </p:cNvGraphicFramePr>
          <p:nvPr>
            <p:extLst>
              <p:ext uri="{D42A27DB-BD31-4B8C-83A1-F6EECF244321}">
                <p14:modId xmlns:p14="http://schemas.microsoft.com/office/powerpoint/2010/main" val="2830333070"/>
              </p:ext>
            </p:extLst>
          </p:nvPr>
        </p:nvGraphicFramePr>
        <p:xfrm>
          <a:off x="1572986" y="1881742"/>
          <a:ext cx="2684555" cy="3474130"/>
        </p:xfrm>
        <a:graphic>
          <a:graphicData uri="http://schemas.openxmlformats.org/presentationml/2006/ole">
            <mc:AlternateContent xmlns:mc="http://schemas.openxmlformats.org/markup-compatibility/2006">
              <mc:Choice xmlns:v="urn:schemas-microsoft-com:vml" Requires="v">
                <p:oleObj name="Acrobat Document" r:id="rId5" imgW="3886052" imgH="5029200" progId="AcroExch.Document.DC">
                  <p:embed/>
                </p:oleObj>
              </mc:Choice>
              <mc:Fallback>
                <p:oleObj name="Acrobat Document" r:id="rId5" imgW="3886052" imgH="5029200" progId="AcroExch.Document.DC">
                  <p:embed/>
                  <p:pic>
                    <p:nvPicPr>
                      <p:cNvPr id="3" name="Object 2">
                        <a:extLst>
                          <a:ext uri="{FF2B5EF4-FFF2-40B4-BE49-F238E27FC236}">
                            <a16:creationId xmlns:a16="http://schemas.microsoft.com/office/drawing/2014/main" id="{8687EB38-AACA-DCA3-A2C2-A2869CD9461E}"/>
                          </a:ext>
                        </a:extLst>
                      </p:cNvPr>
                      <p:cNvPicPr/>
                      <p:nvPr/>
                    </p:nvPicPr>
                    <p:blipFill>
                      <a:blip r:embed="rId6"/>
                      <a:stretch>
                        <a:fillRect/>
                      </a:stretch>
                    </p:blipFill>
                    <p:spPr>
                      <a:xfrm>
                        <a:off x="1572986" y="1881742"/>
                        <a:ext cx="2684555" cy="3474130"/>
                      </a:xfrm>
                      <a:prstGeom prst="rect">
                        <a:avLst/>
                      </a:prstGeom>
                    </p:spPr>
                  </p:pic>
                </p:oleObj>
              </mc:Fallback>
            </mc:AlternateContent>
          </a:graphicData>
        </a:graphic>
      </p:graphicFrame>
    </p:spTree>
    <p:extLst>
      <p:ext uri="{BB962C8B-B14F-4D97-AF65-F5344CB8AC3E}">
        <p14:creationId xmlns:p14="http://schemas.microsoft.com/office/powerpoint/2010/main" val="23001761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DA7691F19C6944E97F346E7B7996163" ma:contentTypeVersion="13" ma:contentTypeDescription="Create a new document." ma:contentTypeScope="" ma:versionID="c6000ef230f6d611652fc40f70e41a7e">
  <xsd:schema xmlns:xsd="http://www.w3.org/2001/XMLSchema" xmlns:xs="http://www.w3.org/2001/XMLSchema" xmlns:p="http://schemas.microsoft.com/office/2006/metadata/properties" xmlns:ns3="6dd25298-a518-4b56-9584-725ce63ae850" xmlns:ns4="f0625317-edc4-4b7c-ada8-cbb2e831704b" targetNamespace="http://schemas.microsoft.com/office/2006/metadata/properties" ma:root="true" ma:fieldsID="36c7ab9516d9294b4ad8d964252e14ce" ns3:_="" ns4:_="">
    <xsd:import namespace="6dd25298-a518-4b56-9584-725ce63ae850"/>
    <xsd:import namespace="f0625317-edc4-4b7c-ada8-cbb2e831704b"/>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d25298-a518-4b56-9584-725ce63ae8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Length (seconds)" ma:internalName="MediaLengthInSeconds" ma:readOnly="true">
      <xsd:simpleType>
        <xsd:restriction base="dms:Unknow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0625317-edc4-4b7c-ada8-cbb2e831704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5BD17B-9B2E-4B62-9AC6-5B8385B6EA40}">
  <ds:schemaRefs>
    <ds:schemaRef ds:uri="http://schemas.microsoft.com/office/2006/metadata/properties"/>
    <ds:schemaRef ds:uri="http://purl.org/dc/terms/"/>
    <ds:schemaRef ds:uri="http://purl.org/dc/elements/1.1/"/>
    <ds:schemaRef ds:uri="6dd25298-a518-4b56-9584-725ce63ae850"/>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f0625317-edc4-4b7c-ada8-cbb2e831704b"/>
    <ds:schemaRef ds:uri="http://purl.org/dc/dcmitype/"/>
  </ds:schemaRefs>
</ds:datastoreItem>
</file>

<file path=customXml/itemProps2.xml><?xml version="1.0" encoding="utf-8"?>
<ds:datastoreItem xmlns:ds="http://schemas.openxmlformats.org/officeDocument/2006/customXml" ds:itemID="{98CA4A1E-1931-445F-B017-1A29EC801B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d25298-a518-4b56-9584-725ce63ae850"/>
    <ds:schemaRef ds:uri="f0625317-edc4-4b7c-ada8-cbb2e83170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4A68512-37C2-4430-A64A-BA9C99FEEF9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TM03090430[[fn=Banded]]</Template>
  <TotalTime>1152</TotalTime>
  <Words>2243</Words>
  <Application>Microsoft Office PowerPoint</Application>
  <PresentationFormat>Widescreen</PresentationFormat>
  <Paragraphs>188</Paragraphs>
  <Slides>29</Slides>
  <Notes>15</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29</vt:i4>
      </vt:variant>
    </vt:vector>
  </HeadingPairs>
  <TitlesOfParts>
    <vt:vector size="41" baseType="lpstr">
      <vt:lpstr>Arial</vt:lpstr>
      <vt:lpstr>Calibri</vt:lpstr>
      <vt:lpstr>Calisto MT</vt:lpstr>
      <vt:lpstr>Cambria</vt:lpstr>
      <vt:lpstr>Comic Sans MS</vt:lpstr>
      <vt:lpstr>Corbel</vt:lpstr>
      <vt:lpstr>Times New Roman</vt:lpstr>
      <vt:lpstr>Wingdings</vt:lpstr>
      <vt:lpstr>Wingdings 2</vt:lpstr>
      <vt:lpstr>Banded</vt:lpstr>
      <vt:lpstr>Slate</vt:lpstr>
      <vt:lpstr>Acrobat Document</vt:lpstr>
      <vt:lpstr>Addressing the Recovery Support Needs of Persons with IDD</vt:lpstr>
      <vt:lpstr>KEY Purpose</vt:lpstr>
      <vt:lpstr>Key objectives</vt:lpstr>
      <vt:lpstr>Definition of Intellectual and Developmental Disabilities </vt:lpstr>
      <vt:lpstr>Examples of Intellectual and Developmental Disabilities</vt:lpstr>
      <vt:lpstr>Examples of intellectual and developmental disabilities cont.</vt:lpstr>
      <vt:lpstr>Examples of intellectual and developmental disabilities cont.</vt:lpstr>
      <vt:lpstr>Examples of possible support needs</vt:lpstr>
      <vt:lpstr>Example of Visual aids</vt:lpstr>
      <vt:lpstr>DISCLAIMER!!!!!!!!!!!!!!!!!!</vt:lpstr>
      <vt:lpstr>The severity of one’s disability does not determine their level of potential.  The greatest barriers that persons with disabilities have to overcome are not steps or curbs, it’s expectations. Karen Clay </vt:lpstr>
      <vt:lpstr>What is Proprioceptive seeking behavior</vt:lpstr>
      <vt:lpstr>What is Proprioceptive seeking behavior cont.</vt:lpstr>
      <vt:lpstr>How to support Proprioceptive seeking behavior</vt:lpstr>
      <vt:lpstr>How to support Proprioceptive seeking behavior cont.</vt:lpstr>
      <vt:lpstr>What is Proprioceptive Avoidant behavior</vt:lpstr>
      <vt:lpstr>What is Proprioceptive Avoidant behavior Cont.</vt:lpstr>
      <vt:lpstr>How to support Proprioceptive Avoidant behavior</vt:lpstr>
      <vt:lpstr>What is Tactile seeking behavior??</vt:lpstr>
      <vt:lpstr>What is Tactile seeking behavior?? cont.</vt:lpstr>
      <vt:lpstr>How to support Tactile seeking behavior</vt:lpstr>
      <vt:lpstr>How to support Tactile seeking behavior cont.</vt:lpstr>
      <vt:lpstr>What is Tactile Av0idant behavior??</vt:lpstr>
      <vt:lpstr>What is Tactile Av0idant behavior?? Cont.</vt:lpstr>
      <vt:lpstr>How to support tactile avoidant behavior</vt:lpstr>
      <vt:lpstr>Why is it important to keep individual(s) with IDD potential support needs in mind</vt:lpstr>
      <vt:lpstr>Why is it important to keep potential support needs in mind for individual(s) with IDD con’t…</vt:lpstr>
      <vt:lpstr>resources</vt:lpstr>
      <vt:lpstr>questions?/contact info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Potential Support needs for Individuals with Intellectual And Developmental Disabilities with or with out co-occurring mental health and/or substance use</dc:title>
  <dc:creator>Jordan Smelley</dc:creator>
  <cp:lastModifiedBy>Jordan Smelley</cp:lastModifiedBy>
  <cp:revision>53</cp:revision>
  <dcterms:created xsi:type="dcterms:W3CDTF">2021-06-12T16:36:11Z</dcterms:created>
  <dcterms:modified xsi:type="dcterms:W3CDTF">2023-12-06T05:07:15Z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0x010100CDA7691F19C6944E97F346E7B7996163</vt:lpwstr>
  </property>
</Properties>
</file>